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jpg" ContentType="image/jpeg"/>
  <Default Extension="png" ContentType="image/png"/>
  <Default Extension="rels" ContentType="application/vnd.openxmlformats-package.relationships+xml"/>
  <Default Extension="ti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ink/ink1.xml" ContentType="application/inkml+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ink/ink2.xml" ContentType="application/inkml+xml"/>
  <Override PartName="/ppt/notesSlides/notesSlide61.xml" ContentType="application/vnd.openxmlformats-officedocument.presentationml.notesSlide+xml"/>
  <Override PartName="/ppt/ink/ink3.xml" ContentType="application/inkml+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4"/>
    <p:sldMasterId id="2147483728" r:id="rId5"/>
  </p:sldMasterIdLst>
  <p:notesMasterIdLst>
    <p:notesMasterId r:id="rId109"/>
  </p:notesMasterIdLst>
  <p:handoutMasterIdLst>
    <p:handoutMasterId r:id="rId110"/>
  </p:handoutMasterIdLst>
  <p:sldIdLst>
    <p:sldId id="485" r:id="rId6"/>
    <p:sldId id="257" r:id="rId7"/>
    <p:sldId id="453" r:id="rId8"/>
    <p:sldId id="454" r:id="rId9"/>
    <p:sldId id="480" r:id="rId10"/>
    <p:sldId id="481" r:id="rId11"/>
    <p:sldId id="483" r:id="rId12"/>
    <p:sldId id="484" r:id="rId13"/>
    <p:sldId id="486" r:id="rId14"/>
    <p:sldId id="455" r:id="rId15"/>
    <p:sldId id="456" r:id="rId16"/>
    <p:sldId id="388" r:id="rId17"/>
    <p:sldId id="313" r:id="rId18"/>
    <p:sldId id="337" r:id="rId19"/>
    <p:sldId id="390" r:id="rId20"/>
    <p:sldId id="342" r:id="rId21"/>
    <p:sldId id="459" r:id="rId22"/>
    <p:sldId id="461" r:id="rId23"/>
    <p:sldId id="391" r:id="rId24"/>
    <p:sldId id="462" r:id="rId25"/>
    <p:sldId id="463" r:id="rId26"/>
    <p:sldId id="464" r:id="rId27"/>
    <p:sldId id="460" r:id="rId28"/>
    <p:sldId id="466" r:id="rId29"/>
    <p:sldId id="468" r:id="rId30"/>
    <p:sldId id="469" r:id="rId31"/>
    <p:sldId id="465" r:id="rId32"/>
    <p:sldId id="389" r:id="rId33"/>
    <p:sldId id="343" r:id="rId34"/>
    <p:sldId id="392" r:id="rId35"/>
    <p:sldId id="431" r:id="rId36"/>
    <p:sldId id="432" r:id="rId37"/>
    <p:sldId id="433" r:id="rId38"/>
    <p:sldId id="397" r:id="rId39"/>
    <p:sldId id="398" r:id="rId40"/>
    <p:sldId id="457" r:id="rId41"/>
    <p:sldId id="470" r:id="rId42"/>
    <p:sldId id="471" r:id="rId43"/>
    <p:sldId id="472" r:id="rId44"/>
    <p:sldId id="473" r:id="rId45"/>
    <p:sldId id="474" r:id="rId46"/>
    <p:sldId id="475" r:id="rId47"/>
    <p:sldId id="476" r:id="rId48"/>
    <p:sldId id="477" r:id="rId49"/>
    <p:sldId id="430" r:id="rId50"/>
    <p:sldId id="434" r:id="rId51"/>
    <p:sldId id="396" r:id="rId52"/>
    <p:sldId id="487" r:id="rId53"/>
    <p:sldId id="479" r:id="rId54"/>
    <p:sldId id="478" r:id="rId55"/>
    <p:sldId id="447" r:id="rId56"/>
    <p:sldId id="414" r:id="rId57"/>
    <p:sldId id="420" r:id="rId58"/>
    <p:sldId id="448" r:id="rId59"/>
    <p:sldId id="488" r:id="rId60"/>
    <p:sldId id="366" r:id="rId61"/>
    <p:sldId id="367" r:id="rId62"/>
    <p:sldId id="368" r:id="rId63"/>
    <p:sldId id="489" r:id="rId64"/>
    <p:sldId id="450" r:id="rId65"/>
    <p:sldId id="492" r:id="rId66"/>
    <p:sldId id="490" r:id="rId67"/>
    <p:sldId id="393" r:id="rId68"/>
    <p:sldId id="493" r:id="rId69"/>
    <p:sldId id="494" r:id="rId70"/>
    <p:sldId id="495" r:id="rId71"/>
    <p:sldId id="491" r:id="rId72"/>
    <p:sldId id="395" r:id="rId73"/>
    <p:sldId id="394" r:id="rId74"/>
    <p:sldId id="358" r:id="rId75"/>
    <p:sldId id="412" r:id="rId76"/>
    <p:sldId id="359" r:id="rId77"/>
    <p:sldId id="362" r:id="rId78"/>
    <p:sldId id="370" r:id="rId79"/>
    <p:sldId id="371" r:id="rId80"/>
    <p:sldId id="410" r:id="rId81"/>
    <p:sldId id="436" r:id="rId82"/>
    <p:sldId id="374" r:id="rId83"/>
    <p:sldId id="417" r:id="rId84"/>
    <p:sldId id="437" r:id="rId85"/>
    <p:sldId id="416" r:id="rId86"/>
    <p:sldId id="418" r:id="rId87"/>
    <p:sldId id="440" r:id="rId88"/>
    <p:sldId id="441" r:id="rId89"/>
    <p:sldId id="442" r:id="rId90"/>
    <p:sldId id="425" r:id="rId91"/>
    <p:sldId id="443" r:id="rId92"/>
    <p:sldId id="444" r:id="rId93"/>
    <p:sldId id="445" r:id="rId94"/>
    <p:sldId id="446" r:id="rId95"/>
    <p:sldId id="422" r:id="rId96"/>
    <p:sldId id="451" r:id="rId97"/>
    <p:sldId id="452" r:id="rId98"/>
    <p:sldId id="411" r:id="rId99"/>
    <p:sldId id="438" r:id="rId100"/>
    <p:sldId id="377" r:id="rId101"/>
    <p:sldId id="378" r:id="rId102"/>
    <p:sldId id="379" r:id="rId103"/>
    <p:sldId id="380" r:id="rId104"/>
    <p:sldId id="381" r:id="rId105"/>
    <p:sldId id="382" r:id="rId106"/>
    <p:sldId id="383" r:id="rId107"/>
    <p:sldId id="352" r:id="rId108"/>
  </p:sldIdLst>
  <p:sldSz cx="9144000" cy="6858000" type="screen4x3"/>
  <p:notesSz cx="6858000" cy="9144000"/>
  <p:custDataLst>
    <p:tags r:id="rId111"/>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40" autoAdjust="0"/>
    <p:restoredTop sz="95033" autoAdjust="0"/>
  </p:normalViewPr>
  <p:slideViewPr>
    <p:cSldViewPr snapToGrid="0" snapToObjects="1">
      <p:cViewPr varScale="1">
        <p:scale>
          <a:sx n="82" d="100"/>
          <a:sy n="82" d="100"/>
        </p:scale>
        <p:origin x="1296" y="72"/>
      </p:cViewPr>
      <p:guideLst>
        <p:guide orient="horz" pos="2160"/>
        <p:guide pos="2880"/>
      </p:guideLst>
    </p:cSldViewPr>
  </p:slideViewPr>
  <p:outlineViewPr>
    <p:cViewPr>
      <p:scale>
        <a:sx n="33" d="100"/>
        <a:sy n="33" d="100"/>
      </p:scale>
      <p:origin x="0" y="3716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slide" Target="slides/slide79.xml"/><Relationship Id="rId89" Type="http://schemas.openxmlformats.org/officeDocument/2006/relationships/slide" Target="slides/slide84.xml"/><Relationship Id="rId112" Type="http://schemas.openxmlformats.org/officeDocument/2006/relationships/presProps" Target="presProps.xml"/><Relationship Id="rId16" Type="http://schemas.openxmlformats.org/officeDocument/2006/relationships/slide" Target="slides/slide11.xml"/><Relationship Id="rId107" Type="http://schemas.openxmlformats.org/officeDocument/2006/relationships/slide" Target="slides/slide102.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102" Type="http://schemas.openxmlformats.org/officeDocument/2006/relationships/slide" Target="slides/slide97.xml"/><Relationship Id="rId5" Type="http://schemas.openxmlformats.org/officeDocument/2006/relationships/slideMaster" Target="slideMasters/slideMaster2.xml"/><Relationship Id="rId90" Type="http://schemas.openxmlformats.org/officeDocument/2006/relationships/slide" Target="slides/slide85.xml"/><Relationship Id="rId95" Type="http://schemas.openxmlformats.org/officeDocument/2006/relationships/slide" Target="slides/slide90.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113" Type="http://schemas.openxmlformats.org/officeDocument/2006/relationships/viewProps" Target="viewProps.xml"/><Relationship Id="rId80" Type="http://schemas.openxmlformats.org/officeDocument/2006/relationships/slide" Target="slides/slide75.xml"/><Relationship Id="rId85" Type="http://schemas.openxmlformats.org/officeDocument/2006/relationships/slide" Target="slides/slide80.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slide" Target="slides/slide98.xml"/><Relationship Id="rId108" Type="http://schemas.openxmlformats.org/officeDocument/2006/relationships/slide" Target="slides/slide103.xml"/><Relationship Id="rId54" Type="http://schemas.openxmlformats.org/officeDocument/2006/relationships/slide" Target="slides/slide49.xml"/><Relationship Id="rId70" Type="http://schemas.openxmlformats.org/officeDocument/2006/relationships/slide" Target="slides/slide65.xml"/><Relationship Id="rId75" Type="http://schemas.openxmlformats.org/officeDocument/2006/relationships/slide" Target="slides/slide70.xml"/><Relationship Id="rId91" Type="http://schemas.openxmlformats.org/officeDocument/2006/relationships/slide" Target="slides/slide86.xml"/><Relationship Id="rId96" Type="http://schemas.openxmlformats.org/officeDocument/2006/relationships/slide" Target="slides/slide9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6" Type="http://schemas.openxmlformats.org/officeDocument/2006/relationships/slide" Target="slides/slide101.xml"/><Relationship Id="rId114" Type="http://schemas.openxmlformats.org/officeDocument/2006/relationships/theme" Target="theme/theme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slide" Target="slides/slide81.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slide" Target="slides/slide96.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notesMaster" Target="notesMasters/notesMaster1.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slide" Target="slides/slide99.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110" Type="http://schemas.openxmlformats.org/officeDocument/2006/relationships/handoutMaster" Target="handoutMasters/handoutMaster1.xml"/><Relationship Id="rId115" Type="http://schemas.openxmlformats.org/officeDocument/2006/relationships/tableStyles" Target="tableStyles.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slide" Target="slides/slide100.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3" Type="http://schemas.openxmlformats.org/officeDocument/2006/relationships/customXml" Target="../customXml/item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116"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slide" Target="slides/slide78.xml"/><Relationship Id="rId88" Type="http://schemas.openxmlformats.org/officeDocument/2006/relationships/slide" Target="slides/slide83.xml"/><Relationship Id="rId111" Type="http://schemas.openxmlformats.org/officeDocument/2006/relationships/tags" Target="tags/tag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ib HABBAL" userId="eaefdcce-72b4-4805-a88b-425af593b71b" providerId="ADAL" clId="{EEB85845-E5AB-415F-8231-B9381578103D}"/>
    <pc:docChg chg="undo custSel addSld modSld sldOrd">
      <pc:chgData name="Adib HABBAL" userId="eaefdcce-72b4-4805-a88b-425af593b71b" providerId="ADAL" clId="{EEB85845-E5AB-415F-8231-B9381578103D}" dt="2020-03-10T10:23:20.113" v="30" actId="478"/>
      <pc:docMkLst>
        <pc:docMk/>
      </pc:docMkLst>
      <pc:sldChg chg="modNotesTx">
        <pc:chgData name="Adib HABBAL" userId="eaefdcce-72b4-4805-a88b-425af593b71b" providerId="ADAL" clId="{EEB85845-E5AB-415F-8231-B9381578103D}" dt="2020-03-10T09:25:48.121" v="0" actId="113"/>
        <pc:sldMkLst>
          <pc:docMk/>
          <pc:sldMk cId="917811770" sldId="343"/>
        </pc:sldMkLst>
      </pc:sldChg>
      <pc:sldChg chg="addSp delSp modSp mod">
        <pc:chgData name="Adib HABBAL" userId="eaefdcce-72b4-4805-a88b-425af593b71b" providerId="ADAL" clId="{EEB85845-E5AB-415F-8231-B9381578103D}" dt="2020-03-10T10:23:20.113" v="30" actId="478"/>
        <pc:sldMkLst>
          <pc:docMk/>
          <pc:sldMk cId="1611647386" sldId="368"/>
        </pc:sldMkLst>
        <pc:picChg chg="add del mod">
          <ac:chgData name="Adib HABBAL" userId="eaefdcce-72b4-4805-a88b-425af593b71b" providerId="ADAL" clId="{EEB85845-E5AB-415F-8231-B9381578103D}" dt="2020-03-10T10:23:20.113" v="30" actId="478"/>
          <ac:picMkLst>
            <pc:docMk/>
            <pc:sldMk cId="1611647386" sldId="368"/>
            <ac:picMk id="2" creationId="{E2618A49-038E-46AF-A07A-E5524F3F3D71}"/>
          </ac:picMkLst>
        </pc:picChg>
      </pc:sldChg>
      <pc:sldChg chg="addSp delSp modSp mod">
        <pc:chgData name="Adib HABBAL" userId="eaefdcce-72b4-4805-a88b-425af593b71b" providerId="ADAL" clId="{EEB85845-E5AB-415F-8231-B9381578103D}" dt="2020-03-10T09:30:01.293" v="7" actId="14100"/>
        <pc:sldMkLst>
          <pc:docMk/>
          <pc:sldMk cId="2188766126" sldId="392"/>
        </pc:sldMkLst>
        <pc:spChg chg="del mod">
          <ac:chgData name="Adib HABBAL" userId="eaefdcce-72b4-4805-a88b-425af593b71b" providerId="ADAL" clId="{EEB85845-E5AB-415F-8231-B9381578103D}" dt="2020-03-10T09:29:56.641" v="6" actId="478"/>
          <ac:spMkLst>
            <pc:docMk/>
            <pc:sldMk cId="2188766126" sldId="392"/>
            <ac:spMk id="3" creationId="{40ED6F17-6029-4F27-99CB-D1C02F65EE26}"/>
          </ac:spMkLst>
        </pc:spChg>
        <pc:spChg chg="add mod">
          <ac:chgData name="Adib HABBAL" userId="eaefdcce-72b4-4805-a88b-425af593b71b" providerId="ADAL" clId="{EEB85845-E5AB-415F-8231-B9381578103D}" dt="2020-03-10T09:30:01.293" v="7" actId="14100"/>
          <ac:spMkLst>
            <pc:docMk/>
            <pc:sldMk cId="2188766126" sldId="392"/>
            <ac:spMk id="9" creationId="{70453D73-FA39-4BBB-8947-C8241F8D165D}"/>
          </ac:spMkLst>
        </pc:spChg>
        <pc:picChg chg="mod">
          <ac:chgData name="Adib HABBAL" userId="eaefdcce-72b4-4805-a88b-425af593b71b" providerId="ADAL" clId="{EEB85845-E5AB-415F-8231-B9381578103D}" dt="2020-03-10T09:29:48.686" v="1" actId="1076"/>
          <ac:picMkLst>
            <pc:docMk/>
            <pc:sldMk cId="2188766126" sldId="392"/>
            <ac:picMk id="2" creationId="{00000000-0000-0000-0000-000000000000}"/>
          </ac:picMkLst>
        </pc:picChg>
      </pc:sldChg>
      <pc:sldChg chg="addSp delSp modSp add mod ord">
        <pc:chgData name="Adib HABBAL" userId="eaefdcce-72b4-4805-a88b-425af593b71b" providerId="ADAL" clId="{EEB85845-E5AB-415F-8231-B9381578103D}" dt="2020-03-10T10:15:16.540" v="26"/>
        <pc:sldMkLst>
          <pc:docMk/>
          <pc:sldMk cId="1285322926" sldId="447"/>
        </pc:sldMkLst>
        <pc:spChg chg="mod">
          <ac:chgData name="Adib HABBAL" userId="eaefdcce-72b4-4805-a88b-425af593b71b" providerId="ADAL" clId="{EEB85845-E5AB-415F-8231-B9381578103D}" dt="2020-03-10T10:14:27.924" v="12" actId="6549"/>
          <ac:spMkLst>
            <pc:docMk/>
            <pc:sldMk cId="1285322926" sldId="447"/>
            <ac:spMk id="4" creationId="{00000000-0000-0000-0000-000000000000}"/>
          </ac:spMkLst>
        </pc:spChg>
        <pc:spChg chg="add del mod">
          <ac:chgData name="Adib HABBAL" userId="eaefdcce-72b4-4805-a88b-425af593b71b" providerId="ADAL" clId="{EEB85845-E5AB-415F-8231-B9381578103D}" dt="2020-03-10T10:14:51.273" v="18" actId="478"/>
          <ac:spMkLst>
            <pc:docMk/>
            <pc:sldMk cId="1285322926" sldId="447"/>
            <ac:spMk id="5" creationId="{B7246C8F-90DC-4E50-BF82-E066891C53F6}"/>
          </ac:spMkLst>
        </pc:spChg>
        <pc:spChg chg="add del mod">
          <ac:chgData name="Adib HABBAL" userId="eaefdcce-72b4-4805-a88b-425af593b71b" providerId="ADAL" clId="{EEB85845-E5AB-415F-8231-B9381578103D}" dt="2020-03-10T10:15:09.806" v="22"/>
          <ac:spMkLst>
            <pc:docMk/>
            <pc:sldMk cId="1285322926" sldId="447"/>
            <ac:spMk id="9" creationId="{5535CD06-BCEF-4B2F-82D4-0B471E45A5D7}"/>
          </ac:spMkLst>
        </pc:spChg>
        <pc:picChg chg="del mod">
          <ac:chgData name="Adib HABBAL" userId="eaefdcce-72b4-4805-a88b-425af593b71b" providerId="ADAL" clId="{EEB85845-E5AB-415F-8231-B9381578103D}" dt="2020-03-10T10:14:23.158" v="10" actId="478"/>
          <ac:picMkLst>
            <pc:docMk/>
            <pc:sldMk cId="1285322926" sldId="447"/>
            <ac:picMk id="2" creationId="{00000000-0000-0000-0000-000000000000}"/>
          </ac:picMkLst>
        </pc:picChg>
        <pc:picChg chg="add mod">
          <ac:chgData name="Adib HABBAL" userId="eaefdcce-72b4-4805-a88b-425af593b71b" providerId="ADAL" clId="{EEB85845-E5AB-415F-8231-B9381578103D}" dt="2020-03-10T10:14:35.601" v="14" actId="1076"/>
          <ac:picMkLst>
            <pc:docMk/>
            <pc:sldMk cId="1285322926" sldId="447"/>
            <ac:picMk id="6" creationId="{89A5513D-1E93-4BDE-971A-FA887F386394}"/>
          </ac:picMkLst>
        </pc:picChg>
        <pc:picChg chg="add mod">
          <ac:chgData name="Adib HABBAL" userId="eaefdcce-72b4-4805-a88b-425af593b71b" providerId="ADAL" clId="{EEB85845-E5AB-415F-8231-B9381578103D}" dt="2020-03-10T10:15:13.394" v="24" actId="1076"/>
          <ac:picMkLst>
            <pc:docMk/>
            <pc:sldMk cId="1285322926" sldId="447"/>
            <ac:picMk id="10" creationId="{212E70D2-DEB1-40C4-A82C-DBF07776D7A6}"/>
          </ac:picMkLst>
        </pc:picChg>
      </pc:sldChg>
      <pc:sldChg chg="add">
        <pc:chgData name="Adib HABBAL" userId="eaefdcce-72b4-4805-a88b-425af593b71b" providerId="ADAL" clId="{EEB85845-E5AB-415F-8231-B9381578103D}" dt="2020-03-10T10:23:17.418" v="29"/>
        <pc:sldMkLst>
          <pc:docMk/>
          <pc:sldMk cId="45248749" sldId="448"/>
        </pc:sldMkLst>
      </pc:sldChg>
    </pc:docChg>
  </pc:docChgLst>
  <pc:docChgLst>
    <pc:chgData name="Adib HABBAL" userId="eaefdcce-72b4-4805-a88b-425af593b71b" providerId="ADAL" clId="{C0309311-BF62-4A2B-B2EC-EADB3CA74770}"/>
    <pc:docChg chg="delSld">
      <pc:chgData name="Adib HABBAL" userId="eaefdcce-72b4-4805-a88b-425af593b71b" providerId="ADAL" clId="{C0309311-BF62-4A2B-B2EC-EADB3CA74770}" dt="2019-10-21T22:09:27.415" v="0" actId="2696"/>
      <pc:docMkLst>
        <pc:docMk/>
      </pc:docMkLst>
      <pc:sldChg chg="del">
        <pc:chgData name="Adib HABBAL" userId="eaefdcce-72b4-4805-a88b-425af593b71b" providerId="ADAL" clId="{C0309311-BF62-4A2B-B2EC-EADB3CA74770}" dt="2019-10-21T22:09:27.415" v="0" actId="2696"/>
        <pc:sldMkLst>
          <pc:docMk/>
          <pc:sldMk cId="1349384247" sldId="386"/>
        </pc:sldMkLst>
      </pc:sldChg>
    </pc:docChg>
  </pc:docChgLst>
  <pc:docChgLst>
    <pc:chgData name="Adib HABBAL" userId="eaefdcce-72b4-4805-a88b-425af593b71b" providerId="ADAL" clId="{128FC495-5124-4BDC-95CB-4CEB90A6BA17}"/>
    <pc:docChg chg="modSld">
      <pc:chgData name="Adib HABBAL" userId="eaefdcce-72b4-4805-a88b-425af593b71b" providerId="ADAL" clId="{128FC495-5124-4BDC-95CB-4CEB90A6BA17}" dt="2020-11-03T05:32:56.244" v="8" actId="20577"/>
      <pc:docMkLst>
        <pc:docMk/>
      </pc:docMkLst>
      <pc:sldChg chg="modSp mod">
        <pc:chgData name="Adib HABBAL" userId="eaefdcce-72b4-4805-a88b-425af593b71b" providerId="ADAL" clId="{128FC495-5124-4BDC-95CB-4CEB90A6BA17}" dt="2020-11-03T05:32:56.244" v="8" actId="20577"/>
        <pc:sldMkLst>
          <pc:docMk/>
          <pc:sldMk cId="0" sldId="256"/>
        </pc:sldMkLst>
        <pc:spChg chg="mod">
          <ac:chgData name="Adib HABBAL" userId="eaefdcce-72b4-4805-a88b-425af593b71b" providerId="ADAL" clId="{128FC495-5124-4BDC-95CB-4CEB90A6BA17}" dt="2020-11-03T05:32:33.492" v="0"/>
          <ac:spMkLst>
            <pc:docMk/>
            <pc:sldMk cId="0" sldId="256"/>
            <ac:spMk id="7170" creationId="{52C31798-82F2-4ADC-93C8-DD5CE12FD1D5}"/>
          </ac:spMkLst>
        </pc:spChg>
        <pc:spChg chg="mod">
          <ac:chgData name="Adib HABBAL" userId="eaefdcce-72b4-4805-a88b-425af593b71b" providerId="ADAL" clId="{128FC495-5124-4BDC-95CB-4CEB90A6BA17}" dt="2020-11-03T05:32:56.244" v="8" actId="20577"/>
          <ac:spMkLst>
            <pc:docMk/>
            <pc:sldMk cId="0" sldId="256"/>
            <ac:spMk id="7173" creationId="{24B1BF36-F918-43C8-9F4E-3D85D8EBFA10}"/>
          </ac:spMkLst>
        </pc:spChg>
        <pc:spChg chg="mod">
          <ac:chgData name="Adib HABBAL" userId="eaefdcce-72b4-4805-a88b-425af593b71b" providerId="ADAL" clId="{128FC495-5124-4BDC-95CB-4CEB90A6BA17}" dt="2020-11-03T05:32:43.787" v="1"/>
          <ac:spMkLst>
            <pc:docMk/>
            <pc:sldMk cId="0" sldId="256"/>
            <ac:spMk id="7174" creationId="{613689A3-07B3-4421-B090-18C36BA493A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8E9467-17E6-2A42-94CE-8491E26FC1B1}" type="datetimeFigureOut">
              <a:rPr lang="en-US" smtClean="0"/>
              <a:t>11/19/2023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3E9A163-267E-364E-B092-F193C423781F}" type="slidenum">
              <a:rPr lang="en-US" smtClean="0"/>
              <a:t>‹#›</a:t>
            </a:fld>
            <a:endParaRPr lang="en-US"/>
          </a:p>
        </p:txBody>
      </p:sp>
    </p:spTree>
    <p:extLst>
      <p:ext uri="{BB962C8B-B14F-4D97-AF65-F5344CB8AC3E}">
        <p14:creationId xmlns:p14="http://schemas.microsoft.com/office/powerpoint/2010/main" val="461006508"/>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6.62116" units="1/cm"/>
          <inkml:channelProperty channel="Y" name="resolution" value="46.54546" units="1/cm"/>
          <inkml:channelProperty channel="T" name="resolution" value="1" units="1/dev"/>
        </inkml:channelProperties>
      </inkml:inkSource>
      <inkml:timestamp xml:id="ts0" timeString="2021-11-14T16:52:00.399"/>
    </inkml:context>
    <inkml:brush xml:id="br0">
      <inkml:brushProperty name="width" value="0.05292" units="cm"/>
      <inkml:brushProperty name="height" value="0.05292" units="cm"/>
      <inkml:brushProperty name="color" value="#FF0000"/>
    </inkml:brush>
  </inkml:definitions>
  <inkml:trace contextRef="#ctx0" brushRef="#br0">3498 16718 0,'74'0'16,"-24"0"-16,49 0 15,25 0-15,-50 0 16,1 0-16,148 0 16,-24 25-16,49 0 15,-25 0 1,0 0-1,0-1-15,-49-24 16,-199 0 47,-24 0-63,-26 0 15,-24 0 1,-25 0-16,74 0 15,-49 0-15,-75 0 16,-24 0-16,24 0 16,-24 0-16,24 0 15,50 0-15,25 0 16,25 0-16,49 0 16,74 0 30,1 0-30,0 0-16,24 0 16,25-24-16,1 24 15,48 0-15,-98 0 16,-25 0 0,0 0-16,-50 0 46,-50 0-46,51 0 16,-26 0 0,0 0-16,1 0 0,-1 0 15,1 0 1</inkml:trace>
  <inkml:trace contextRef="#ctx0" brushRef="#br0" timeOffset="20137.59">11088 14312 0,'25'0'63,"0"0"-48,-1 0 1,26 0-16,0 0 15,-26-25-15,51 25 16,-1 0-16,1 0 16,24 0-16,25-24 15,0 24-15,-50-25 16,1 0-16,24 25 16,50-25-16,-50 0 15,-25 25-15,1 0 16,-1 0-16,-49 0 15,0 0 1</inkml:trace>
  <inkml:trace contextRef="#ctx0" brushRef="#br0" timeOffset="21074.97">11460 14089 0,'0'0'0,"-25"25"16,-24 24-16,-1-24 15,25 0 1,0 0-16,1 0 16,-1-1-16,25 1 15,-25 0-15,25 0 32,0 0 93,25 0-110,0-25-15,24 0 16,1 0-16,0 24 15,49-24-15,-25 25 16,-24-25-16,-1 0 16,1 0-16,0 0 15,-26 25 1</inkml:trace>
  <inkml:trace contextRef="#ctx0" brushRef="#br0" timeOffset="43313.65">7467 4440 0,'49'0'0,"26"25"16,-26-25-16,50 0 15,25 25-15,25 24 16,-50-49-16,1 0 16,24 0-16,-25 25 15,0-25-15,-49 0 16,-25 0-16,49 0 16,0 0-16,26 0 15,48 0-15,-98 0 16,0 0-16,49 0 15,-25 0-15,-24 0 16,0 0-16,-1 0 16,-24 0-1</inkml:trace>
  <inkml:trace contextRef="#ctx0" brushRef="#br0" timeOffset="45779.43">15230 9252 0,'25'0'0,"0"0"15,0 25 1,0-25 0,-1 0-16,1 0 15,0 0-15,0 0 16,0 0-1,-1 0 1,1 0-16,0 0 16,25 0-1,-1 0-15,1 0 16,0 0-16,-1 0 16,1 0-16,-25 0 15,-1 0-15,1 0 16,0 0-16,0 0 15,0 0-15,-1 0 16,1 0-16,0 0 16,25 0-1,-26 0-15,26 0 16,0 0-16,-1 0 16,1 0-16,24 0 15,-49 0-15,25 0 16,-26 0-1,1 0 17,0 0-1,-25-25-31,25 25 16,0 0-1,-1 0-15,1 0 16,0 0 15,0 0 0,0-25-15,0 25 0,-1 0-1,1 0 1,0 0-1,-25-24 1,25 24 0,0 0-16,-1 0 15,1 0 1,-25-25 0,25 25-1,0 0-15,0 0 16,24 0-1</inkml:trace>
</inkml:ink>
</file>

<file path=ppt/ink/ink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6.62116" units="1/cm"/>
          <inkml:channelProperty channel="Y" name="resolution" value="46.54546" units="1/cm"/>
          <inkml:channelProperty channel="T" name="resolution" value="1" units="1/dev"/>
        </inkml:channelProperties>
      </inkml:inkSource>
      <inkml:timestamp xml:id="ts0" timeString="2021-11-14T16:54:37.792"/>
    </inkml:context>
    <inkml:brush xml:id="br0">
      <inkml:brushProperty name="width" value="0.05292" units="cm"/>
      <inkml:brushProperty name="height" value="0.05292" units="cm"/>
      <inkml:brushProperty name="color" value="#FF0000"/>
    </inkml:brush>
  </inkml:definitions>
  <inkml:trace contextRef="#ctx0" brushRef="#br0">4242 10393 0,'25'0'78,"24"0"-62,1 0-1,-25 0 1,24 0-16,1 0 16,24-25-16,1 25 15,-26 0-15,1 0 16,0-24-16,49 24 15,-50 0-15,26 0 16,-25-25-16,-26 25 16,1 0-16,25 0 15,-25 0-15,-1 0 16,1 0-16,0 0 16,0 0-1,0 0 1,-1 0-1,-24-25-15,25 25 16,0 0 0,0 0-1,0 0-15,-1 0 16,1 0-16,0 0 16,0 0-16,24-25 15,-24 25-15,0 0 16,0 0-16,0-25 15,-1 25-15,1 0 16,0 0 0,0 0-1,0 0 1,-1 0 0,26-24-16,-25 24 15,0 0-15,24 0 16,-24 0-1,25 0-15,-26 0 32,1 0-32,0 0 15,0 0 1,0 0-16,0 0 16,-1-25-1,1 25-15,0 0 16,0 0-1,0 0 1,-1 0 0,-73 0 77,24 0-77,-25 0-16,26 0 16,-26 0-16,0 25 15,-24-1-15,-1-24 16,-49 25-16,50-25 16,-25 0-16,-25 0 15,-25 25-15,75-25 16,-50 25-16,49-25 15,1 0 1,49 0-16,-25 0 16,1 0-16,24 0 15,25 25 142,49-25-157,1 0 15,0 24-15,-25-24 16,24 0-16,1 25 15,-25-25-15,24 0 16,-24 0-16,49 0 16,-49 0-16,0 0 15,0 0-15,24 0 16,-24 0-16,0 0 16,25 0-16,-26 0 15,1 0 1,25 0-16,-25 0 15,24 0 1,-24 0-16,0 0 16,24-25-16,-24 25 15,0 0-15,0-24 16,0 24 0,-1 0-1,1 0 1,-50 0 78,-24 0-94,24 0 15,0 24-15,-24-24 16,24 0-16,0 0 15,-25 0-15,26 0 16</inkml:trace>
  <inkml:trace contextRef="#ctx0" brushRef="#br0" timeOffset="6960.9">12750 14114 0,'25'0'62,"0"0"-46,-1 0-16,1 0 15,0 0-15,25 0 16,-1 0-16,26 0 16,-1 0-16,25 0 15,25 0-15,-25 0 16,26 0-16,-76 0 15,1 0-15,-1 25 16,-24-25-16,0 0 16,0 0-1,0 24-15,-1-24 16,1 0 0,0 0-16,0 25 15,24-25-15,1 25 16,0-25-16,-1 25 15,-24-25-15,25 0 16,-26 0-16,26 0 16,-25 0-16,24 0 15,-24 0-15,0 0 16,25 0 0,-1 0-16,1 0 15,-25 0-15,0 0 16,24 0-16,1 0 15,-25 0-15,-1 0 16,26 0-16,-25 0 16,24 0-1,-24 0 1,25 0 0,-25 0-1,-1 0-15,1 0 16,0 0-16,0 0 15,0 0-15,-1 0 16,26 0 0,-25 0-16,0 0 15,24-25-15,-24 25 16,25 0-16,-26 0 16,1 0-16,25 0 15,-25 0 1,-1 0-1,1 0-15,25 0 0,24 0 16,-24 0 0,0 0-1,-1 0-15,1 0 16,-25-25-16,-1 25 16,26 0-16,-25-25 15,0 25-15,-1 0 16,1 0-16,0-24 15,0 24 1,0-25 0,-1 25-16,1 0 15,0-25 1,-25 0-16,50 25 16,-26 0-16,1-25 15,25 1-15,-50-1 16,25 0-16,-1 25 15,1-25-15,0 0 16,0 1 15,0-1-31,-1 0 16,1-25 0,0 26-1,-25-1 1,25 0-1,-25 0 1,0 0 0,0 1-1,0-1 1,0 0-16,0 0 31,0 0 0,-25 1-15,25-1-16,-25 25 16,0-25-16,1 25 15,24-25-15,-25 25 16,0 0-16,0-25 16,0 25-16,1-24 15,-1 24-15,0 0 16,0 0-16,25-25 15,-25 25 1,1 0 0,-26 0-1,25-25 1,0 25-16,1-25 16,-1 25-16,0 0 15,0 0-15,0-25 16,-24 25-16,-1 0 15,1 0-15,-1 0 16,0 0-16,1 0 16,-1 0-16,0 0 15,-24 0-15,49 0 16,0 0-16,1 0 16,-26 0-16,25 0 15,0 0 1,1 0-1,-1 0-15,-25 0 16,25 0-16,1 0 16,-1 0-16,-50 0 15,51 0 1,-1 0-16,-25 0 16,25 0-1,1 0 1,-1 0-16,-25 0 15,25 0 1,1 0-16,-1 0 16,-25 0-16,25 0 15,1 0-15,-1 0 16,0 0-16,0 0 16,-24 0-16,24 0 15,-25 0 1,0 0-16,1 0 15,24 0 1,0 0 0,0 0-16,-24 25 15,24-25 1,-25 0-16,26 0 16,-26 0-1,25 0-15,0 0 16,-24 25-16,24-25 15,0 0 1,0 0 0,1 0-16,-1 0 15,0 0-15,-25 25 16,26-25 0,-1 0-16,0 0 15,0 0-15,0 25 31,1-25-15,-1 0 0,0 0-1,0 0 1,0 0 0,1 0-1,-1 0 1,0 0-16,25 24 15,-50-24-15,25 0 16,1 0 0,-1 0-16,0 25 15,0-25 1,0 0-16,1 0 16,-1 0 15,0 25-16,0-25-15,0 0 16,1 0 15,-1 0-15,0 0 0,0 0-1,0 0 1,1 0-1,-1 25 1,0-25 0,0 0-1,0 0 17,1 0-17,-1 0 32,0 0-16,0 0-15,0 0 31,1 25-16,-1-25 63,25 24-79,0 1-15,-25 0 16,0 0-16,25 0 16,-25-1-1,25 1 17,0 0-17,0 0 1,0 0 15,0-1 0,0 1-31,0 0 32,0 0-1,0 0-16,0-1-15,25 1 16,-25 0 0,0 0-1,25 0 1,0-1 0,-25 1-1,25 0 1,-25 0-1,24 0 1,-24-1 0,25-24-16,0 25 15,-25 0-15,25 0 32,0-25 30,-1 0-46,1 25-1,0-25-15,0 0 32,0 0-32,-1 0 15,1 0 16,0 0 1,0 0-1</inkml:trace>
  <inkml:trace contextRef="#ctx0" brushRef="#br0" timeOffset="18354.82">6970 12502 0,'25'0'94,"0"0"-79,25 0-15,-1 0 16,1 0-16,-25 0 15,24 0-15,1 0 16,24 0-16,1-25 16,-26 25-16,1-25 15,0 25-15,-1 0 16,26 0-16,-1-25 16,0 25-16,-24-25 15,49 25-15,25 0 16,-74 0-16,-25 0 15,24 0-15,1-24 16,0 24-16,-26 0 16,1 0-16,25 0 15,-25 0-15,-1 0 16,1 0 0,0 0-1,0 0 1,24 0-16,-24 0 15,25 0-15,-25 0 16,24 0-16,1 0 16,-25 0-16,-1 0 15,26 0-15,-25 0 16,0 0-16,-1 0 16,1 0-16,0 0 15,25 0-15,-26 0 16,1 0-1,0 0 1,0 0-16,0 0 16,-1 0-16,1 0 15,25 0-15,-25 0 16,0 0-16,-1 0 16,1 0-16,0 0 15,0 0 1,0 0-1,-1 0 17,1 0-32,0 0 15,0 0 1,0 0-16,-1 0 16,51 0-16,-26 0 15,1 0-15,0 0 16,-75 0 62,0 24-62,-25-24-16,-24 25 15</inkml:trace>
  <inkml:trace contextRef="#ctx0" brushRef="#br0" timeOffset="19249.59">7194 12204 0,'0'25'78,"0"0"-62,25-1 15,-1-24-31,26 0 16,-25 25-16,0-25 16,49 25-16,-24-25 15,-1 0-15,-24 0 16,0 0-16,24 0 15,-49 25 1,25-25 0,0 0 15,0 0-15,0 0-1,-1 0-15,1 0 16</inkml:trace>
  <inkml:trace contextRef="#ctx0" brushRef="#br0" timeOffset="25096.52">10071 12328 0,'25'0'78,"0"0"-78,24 0 15,1 0-15,-25 0 16,24 0-16,-24 0 16,25 0-16,-1 0 15,1 0-15,0 0 16,-26 0-16,1 0 15,50 0-15,-26 0 16,26 0-16,-26 0 16,50 0-1,-49 0-15,24 0 16,-24 0-16,0 0 16,-1 0-16,1 0 15,-1 0-15,1 0 16,-25 0-16,25 0 15,-1 0-15,1 0 16,-1 0 0,1 0-16,0 0 15,-1 0-15,-24 0 16,0 0-16,24 0 0,26 0 16,-26 0-1,-24 0-15,25 0 16,-25 0-16,24 0 15,-24 0-15,25 0 16,-1 0-16,1 0 16,-25 0-16,24 0 15,-24 0-15,25 25 16,-26-25-16,1 0 16,0 0-16,0 0 15,0 0-15,24 0 16,-24 0-16,0 0 15,25 0-15,-1 0 16,-24 0-16,25 0 16,24 0-16,-49 0 15,-25 25-15,25-25 16,-1 0-16,1 0 16,25 24-16,-25-24 15,-1 0-15,26 0 16,0 25-16,-26 0 15,1-25 1,25 0-16,-1 0 16,1 0-16,0 25 15,-26-25-15,51 25 16,-50-25-16,0 0 16,-1 0-16,51 24 15,-1-24-15,1 0 16,-26 0-16,1 0 15,-25 0-15,24 25 16,-24-25-16,0 25 16,0-25-1,-1 0 1,1 0-16,0 0 16,0 0-16,0 0 15,24 0-15,-24 0 16,49 0-16,-24 0 15,0 25-15,-1-25 16,-24 0-16,25 0 16,24 0-16,1 0 15,-26 0-15,1 0 16,-25 0-16,-1 0 16,51 0-16,-50 25 15,49-25-15,-49 0 16,49 0-1,-49 0-15,49 0 16,-24 0-16,-25 0 16,0 0-16,24 0 15,1 0-15,-1 0 16,-24 0-16,0 0 16,49 0-16,1 0 15,-50 0-15,74 0 16,-49 0-16,-1 0 15,1 24-15,24-24 16,-24 0-16,-1 0 16,-24 0-16,25 0 15,24 0-15,-49 0 16,25 0-16,-1 0 16,-24 0-16,25 0 15,-1 0-15,26 0 16,24 0-16,-49 0 15,-1 0-15,1 0 16,24 0-16,-24 0 16,24 0-1,-49 0-15,25 0 16,-26 0-16,26-24 0,0 24 16,-26 0-1,1 0-15,25 0 16,-25 0-16,-1 0 15,1 0-15,25 0 16,-1-25 0,1 25-16,24 0 15,-49 0-15,25 0 16,0-25-16,-26 25 16,51 0-16,-26 0 15,26 0-15,-26 0 16,1-25-16,-25 25 15,24 0-15,1 0 16,24-25-16,-24 25 16,24-24-16,26 24 15,-26 0-15,0 0 16,-24 0-16,0-25 16,-1 25-16,1-25 15,-25 25-15,49-25 16,-49 25-16,25 0 15,-1 0-15,1 0 16,-1 0-16,-24 0 16,25 0-1,-25 0-15,24 0 16,1 0-16,-25 0 16,-1 0-16,1 0 15,50 0-15,-26 0 16,1 0-16,-1 0 15,1 0-15,0 0 16,-1 0-16,1 0 16,24 0-16,-49 0 15,25 0-15,-25 0 16,24 0-16,-24 0 16,0 0-16,0 0 15,-1 0-15,1 0 16,0 0-1,0 0 1,0 0-16,-1 0 16,1 0-16,0 0 15,25 0-15,-1 0 16,-24 0-16,0 0 16,0 0-16,-1 0 15,1 0-15,0 0 31,0 0-31,0 0 16,-1 0 0,1 0-16,0 0 15,0 0-15,0 0 16,-1 0 0,1 0-16,0 0 15,0 0 1,25 0-1,-26 0-15,1 0 16,0-25-16,0 25 16,0 0-1,-1 0 1,26 0 0,-25 0-16,24 0 15,1 0 1,-25 0-16,0 0 15,-1 0-15,1 0 32,0 0-32,0-24 15,0 24 1,-1-25-16,1 25 16,25 0-16,-25 0 15,-1 0 1,-24-25-16,25 25 15,0 0 1,25 0 0,-26-25-1,-24 0-15,50 25 16,-25 0 0,-25-24-1,25 24-15,-1 0 16,1 0-16,-25-25 15,25 0 1,-25 0 0,0 0 15,0 0-15,0 1 15,-25-1-31,-24 0 15,49 0 1,-50 0 0,25 25-16,0-24 15,1 24-15,-26-25 16,0 25-16,1 0 16,-26 0-16,-24-25 15,25 25-15,24 0 16,-24-25-16,-1 25 15,26-25-15,-1 25 16,25 0-16,-49 0 16,-1 0-16,1-24 15,0 24-15,-26 0 16,26 0-16,-25 0 16,0 0-16,-1 0 15,-24 0-15,25 0 16,25 0-16,-50 0 15,24 0-15,26 0 16,24 0-16,-49 0 16,0 0-16,0 0 15,-50 0-15,75-25 16,24 25-16,-24 0 16,-26 0-16,26 0 15,-1 0-15,-49 0 16,50 0-1,-25 0-15,24-25 16,-24 25-16,50 0 16,-51 0-16,1 0 15,25 0-15,-1 0 16,26 0-16,-51 0 16,-24 0-16,50 0 15,24 0-15,-24 0 16,0 0-16,-1 0 15,1 0-15,24 0 16,1 0-16,-26 0 16,26 0-16,-1 0 15,25 0-15,-24 0 16,-26 0-16,1 0 16,24 0-16,-24 0 15,-1 0-15,1 0 16,-1 0-16,-49 0 15,25 0-15,74 0 16,-49 0-16,24 0 16,-49 0-16,50 0 15,-51 0-15,26 0 16,-1 0-16,26 0 16,-50 0-1,49 0-15,-24 0 16,-1 0-16,-49 0 15,50 0-15,24 0 16,1 0-16,-1 0 16,0 0-16,-24 0 15,24 0-15,-24 0 16,49 0-16,-25 0 16,-24 0-16,0 0 15,24 0-15,0 0 16,1 0-16,-26 0 15,26 0-15,-26 0 16,-24 0-16,0 0 16,25 0-16,-26 0 15,51 0-15,-51 0 16,51 0-16,-26 0 16,26 0-16,-75 0 15,49 0 1,26-25-16,-1 25 0,1 0 15,-1 0-15,25 0 16,-24 0-16,-1 0 16,0 0-1,1 0-15,-26 0 16,26 0-16,-1 0 16,0 0-16,-74 0 15,50 0-15,0 0 16,-1 0-16,1 0 15,-1 0-15,1 0 16,24 0-16,1 0 16,-1 0-16,1 0 15,-26 0-15,50 0 16,-49 0-16,0 0 16,-1 0-16,-74 25 15,50-25 1,25 0-16,24 0 15,0 0-15,1 0 16,-1 0-16,1 0 16,24 0-16,0 0 15,0 0-15,-24 0 16,24 0 0,-25 0-16,25 0 15,1 25 1,-26-25-16,0 0 15,1 0-15,24 0 16,-25 0-16,1 25 16,24-25-16,0 0 15,0 0-15,0 0 16,1 0-16,24 24 16,-25-24-16,0 0 46,25 25-30,0 0 15,0 0 1,0 0-17,0-1 1,0 1-16,0 0 15,0 0 17,0 0-17,25-1 17,0 1-17,-25 0 1,24-25-1,1 25 1,0-25 15,0 25 1,0-25-1,-1 0-16,1 0 17,-25 25-32,25-25 31</inkml:trace>
</inkml:ink>
</file>

<file path=ppt/ink/ink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6.62116" units="1/cm"/>
          <inkml:channelProperty channel="Y" name="resolution" value="46.54546" units="1/cm"/>
          <inkml:channelProperty channel="T" name="resolution" value="1" units="1/dev"/>
        </inkml:channelProperties>
      </inkml:inkSource>
      <inkml:timestamp xml:id="ts0" timeString="2021-11-14T16:55:51.962"/>
    </inkml:context>
    <inkml:brush xml:id="br0">
      <inkml:brushProperty name="width" value="0.05292" units="cm"/>
      <inkml:brushProperty name="height" value="0.05292" units="cm"/>
      <inkml:brushProperty name="color" value="#FF0000"/>
    </inkml:brush>
  </inkml:definitions>
  <inkml:trace contextRef="#ctx0" brushRef="#br0">3696 10616 0,'25'0'32,"0"0"-17,0 0 1,-1 0 0,1 0-16,0 0 15,25 0-15,-1 0 16,26 0-1,24 0-15,-49 0 16,-26 0-16,51 0 16,-26 0-16,1 0 15,-25 0-15,24 0 16,26 25-16,-50-25 16,-1 0-1,1 0-15,0 0 16,25 0-1,24 25-15,-24-25 16,49 25 0,-25-25-16,1 25 15,-50-25 1,-1 0-16,51 24 16,-26-24-16,-24 0 15,0 0-15,0 0 16,0 0 15,-1 25-15,1 0-1,0-25 1,0 0 0,0 0 15,-25 25-16,0 0-15,0 24 16,0 1 0,0-25-16,0-1 15,0 26-15,0 0 16,0-26 0,0 26-1,0-25-15,0 0 16,0 24-16,24 26 15,26-1-15,-50 1 16,25-51-16,0 26 16,-25-25-16,0 0 15,0-1-15,0 1 16,0 0-16,0 0 16,0 24-1,0-24-15,0 0 31,0 0-31,0 0 16,-50-1 0,25-24-16,0 25 15,-49 0-15,24-25 16,26 0-16,-51 25 16,26-25-16,24 0 15,0 0-15,0 0 16</inkml:trace>
  <inkml:trace contextRef="#ctx0" brushRef="#br0" timeOffset="991.79">5755 10864 0,'0'-24'0,"25"-1"16,24 0 0,1 0-16,0 0 15,24 1-15,0 24 16,-24-25-16,0 25 16,-1 0-16,26 0 15,-50 0-15,-1 0 16,26 0-16,-25 0 15,49 0-15,-24 0 16,-25 0 0,24 0-16,-24 0 15,0 0 1,0 0 0,-1 0-16,1 0 15,0 0-15,25 0 16,-1 0-16,1 0 15,-1 0-15,1 25 16,24-1 0,1-24-16,-1 25 15,26 25-15,-51-25 16,1-25-16,-1 24 0,-24 1 16,25-25-16,-1 25 15,-24 0 1,25-25-16,-25 25 15,-25-1-15,24-24 16,1 25-16,-25 0 16,0 0-16,25 49 15,-25 1-15,0-26 16,0 1-16,0 0 16,0-1-16,0 1 15,0-1-15,0 1 16,0-25-16,0 24 15,0-24 1,0 0 15,-25-25-31,25 25 16,-25-25 62</inkml:trace>
</inkml:ink>
</file>

<file path=ppt/media/hdphoto1.wdp>
</file>

<file path=ppt/media/image1.jpeg>
</file>

<file path=ppt/media/image11.png>
</file>

<file path=ppt/media/image13.tif>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7.tif>
</file>

<file path=ppt/media/image39.tif>
</file>

<file path=ppt/media/image4.png>
</file>

<file path=ppt/media/image40.png>
</file>

<file path=ppt/media/image41.png>
</file>

<file path=ppt/media/image44.tif>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3.tif>
</file>

<file path=ppt/media/image54.png>
</file>

<file path=ppt/media/image6.png>
</file>

<file path=ppt/media/image8.t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21BE311-8D6E-9642-B576-67DC0B8F79D3}" type="datetimeFigureOut">
              <a:rPr lang="en-US" smtClean="0"/>
              <a:t>11/19/2023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602FCD-52E2-834C-8B77-4B536AC17C68}" type="slidenum">
              <a:rPr lang="en-US" smtClean="0"/>
              <a:t>‹#›</a:t>
            </a:fld>
            <a:endParaRPr lang="en-US"/>
          </a:p>
        </p:txBody>
      </p:sp>
    </p:spTree>
    <p:extLst>
      <p:ext uri="{BB962C8B-B14F-4D97-AF65-F5344CB8AC3E}">
        <p14:creationId xmlns:p14="http://schemas.microsoft.com/office/powerpoint/2010/main" val="362506892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ipfs.io/ipfs/QmXoypizjW3WknFiJnKLwHCnL72vedxjQkDDP1mXWo6uco/wiki/Workgroup_(computer_networking).html" TargetMode="External"/><Relationship Id="rId2" Type="http://schemas.openxmlformats.org/officeDocument/2006/relationships/slide" Target="../slides/slide52.xml"/><Relationship Id="rId1" Type="http://schemas.openxmlformats.org/officeDocument/2006/relationships/notesMaster" Target="../notesMasters/notesMaster1.xml"/><Relationship Id="rId4" Type="http://schemas.openxmlformats.org/officeDocument/2006/relationships/hyperlink" Target="https://ipfs.io/ipfs/QmXoypizjW3WknFiJnKLwHCnL72vedxjQkDDP1mXWo6uco/wiki/Service_set_(802.11_network).html" TargetMode="Externa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ipfs.io/ipfs/QmXoypizjW3WknFiJnKLwHCnL72vedxjQkDDP1mXWo6uco/wiki/Workgroup_(computer_networking).html" TargetMode="External"/><Relationship Id="rId2" Type="http://schemas.openxmlformats.org/officeDocument/2006/relationships/slide" Target="../slides/slide53.xml"/><Relationship Id="rId1" Type="http://schemas.openxmlformats.org/officeDocument/2006/relationships/notesMaster" Target="../notesMasters/notesMaster1.xml"/><Relationship Id="rId4" Type="http://schemas.openxmlformats.org/officeDocument/2006/relationships/hyperlink" Target="https://ipfs.io/ipfs/QmXoypizjW3WknFiJnKLwHCnL72vedxjQkDDP1mXWo6uco/wiki/Service_set_(802.11_network).html"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ipfs.io/ipfs/QmXoypizjW3WknFiJnKLwHCnL72vedxjQkDDP1mXWo6uco/wiki/Workgroup_(computer_networking).html" TargetMode="External"/><Relationship Id="rId2" Type="http://schemas.openxmlformats.org/officeDocument/2006/relationships/slide" Target="../slides/slide55.xml"/><Relationship Id="rId1" Type="http://schemas.openxmlformats.org/officeDocument/2006/relationships/notesMaster" Target="../notesMasters/notesMaster1.xml"/><Relationship Id="rId4" Type="http://schemas.openxmlformats.org/officeDocument/2006/relationships/hyperlink" Target="https://ipfs.io/ipfs/QmXoypizjW3WknFiJnKLwHCnL72vedxjQkDDP1mXWo6uco/wiki/Service_set_(802.11_network).html" TargetMode="Externa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a:extLst>
              <a:ext uri="{FF2B5EF4-FFF2-40B4-BE49-F238E27FC236}">
                <a16:creationId xmlns:a16="http://schemas.microsoft.com/office/drawing/2014/main" id="{81E61668-3278-4AC3-8959-66704EA25A4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a:extLst>
              <a:ext uri="{FF2B5EF4-FFF2-40B4-BE49-F238E27FC236}">
                <a16:creationId xmlns:a16="http://schemas.microsoft.com/office/drawing/2014/main" id="{65E1CD9A-9AC8-4EB3-994C-9D206EB0748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a:p>
        </p:txBody>
      </p:sp>
      <p:sp>
        <p:nvSpPr>
          <p:cNvPr id="8196" name="Slide Number Placeholder 3">
            <a:extLst>
              <a:ext uri="{FF2B5EF4-FFF2-40B4-BE49-F238E27FC236}">
                <a16:creationId xmlns:a16="http://schemas.microsoft.com/office/drawing/2014/main" id="{5CE6B772-8E1B-4ADA-A027-58A9D48E855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F6482CBE-07E9-479C-AE8F-5D309C115BA0}" type="slidenum">
              <a:rPr lang="en-US" altLang="en-US" smtClean="0"/>
              <a:pPr/>
              <a:t>1</a:t>
            </a:fld>
            <a:endParaRPr lang="en-US" altLang="en-US"/>
          </a:p>
        </p:txBody>
      </p:sp>
      <p:sp>
        <p:nvSpPr>
          <p:cNvPr id="5" name="Footer Placeholder 4">
            <a:extLst>
              <a:ext uri="{FF2B5EF4-FFF2-40B4-BE49-F238E27FC236}">
                <a16:creationId xmlns:a16="http://schemas.microsoft.com/office/drawing/2014/main" id="{E9B0FACE-6320-408E-BC16-E56D9F4D6342}"/>
              </a:ext>
            </a:extLst>
          </p:cNvPr>
          <p:cNvSpPr>
            <a:spLocks noGrp="1"/>
          </p:cNvSpPr>
          <p:nvPr>
            <p:ph type="ftr" sz="quarter" idx="4"/>
          </p:nvPr>
        </p:nvSpPr>
        <p:spPr/>
        <p:txBody>
          <a:bodyPr/>
          <a:lstStyle/>
          <a:p>
            <a:pPr>
              <a:defRPr/>
            </a:pPr>
            <a:r>
              <a:rPr lang="en-US"/>
              <a:t>https://habbal.gnomio.com/</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10</a:t>
            </a:fld>
            <a:endParaRPr lang="en-US" altLang="en-US"/>
          </a:p>
        </p:txBody>
      </p:sp>
    </p:spTree>
    <p:extLst>
      <p:ext uri="{BB962C8B-B14F-4D97-AF65-F5344CB8AC3E}">
        <p14:creationId xmlns:p14="http://schemas.microsoft.com/office/powerpoint/2010/main" val="17972406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11</a:t>
            </a:fld>
            <a:endParaRPr lang="en-US" altLang="en-US"/>
          </a:p>
        </p:txBody>
      </p:sp>
    </p:spTree>
    <p:extLst>
      <p:ext uri="{BB962C8B-B14F-4D97-AF65-F5344CB8AC3E}">
        <p14:creationId xmlns:p14="http://schemas.microsoft.com/office/powerpoint/2010/main" val="26897434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i="0" u="none" strike="noStrike" baseline="0" dirty="0">
                <a:latin typeface="TimesTenLTStd-Bold"/>
              </a:rPr>
              <a:t>Wireless LANs (WLANs) </a:t>
            </a:r>
            <a:r>
              <a:rPr lang="en-US" sz="1200" b="0" i="0" u="none" strike="noStrike" baseline="0" dirty="0">
                <a:latin typeface="TimesTenLTStd-Roman"/>
              </a:rPr>
              <a:t>play an important role life especially during this pandemic</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baseline="0" dirty="0">
              <a:latin typeface="TimesTenLTStd-Roman"/>
            </a:endParaRPr>
          </a:p>
          <a:p>
            <a:pPr algn="l"/>
            <a:r>
              <a:rPr lang="en-US" sz="1800" b="0" i="0" u="none" strike="noStrike" baseline="0" dirty="0">
                <a:latin typeface="TimesTenLTStd-Roman"/>
              </a:rPr>
              <a:t>Wireless LANs are an indispensable</a:t>
            </a:r>
          </a:p>
          <a:p>
            <a:pPr algn="l"/>
            <a:r>
              <a:rPr lang="en-US" sz="1800" b="0" i="0" u="none" strike="noStrike" baseline="0" dirty="0">
                <a:latin typeface="TimesTenLTStd-Roman"/>
              </a:rPr>
              <a:t>adjunct to traditional wired LANs, to satisfy requirements for mobility, relocation, ad hoc networking, and coverage of locations difficult to wire.</a:t>
            </a:r>
            <a:endParaRPr lang="en-US" sz="1200" b="0" i="0" u="none" strike="noStrike" baseline="0" dirty="0">
              <a:latin typeface="TimesTenLTStd-Roman"/>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algn="l"/>
            <a:r>
              <a:rPr lang="en-US" sz="1800" b="0" i="0" u="none" strike="noStrike" baseline="0" dirty="0">
                <a:latin typeface="TimesTenLTStd-Roman"/>
              </a:rPr>
              <a:t>wireless LAN is one that makes use of a wireless transmission</a:t>
            </a:r>
          </a:p>
          <a:p>
            <a:pPr algn="l"/>
            <a:r>
              <a:rPr lang="en-US" sz="1800" b="0" i="0" u="none" strike="noStrike" baseline="0" dirty="0">
                <a:latin typeface="TimesTenLTStd-Roman"/>
              </a:rPr>
              <a:t>medium for a local area network</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12</a:t>
            </a:fld>
            <a:endParaRPr lang="en-US"/>
          </a:p>
        </p:txBody>
      </p:sp>
    </p:spTree>
    <p:extLst>
      <p:ext uri="{BB962C8B-B14F-4D97-AF65-F5344CB8AC3E}">
        <p14:creationId xmlns:p14="http://schemas.microsoft.com/office/powerpoint/2010/main" val="12552877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Simple WLAN configuration</a:t>
            </a:r>
          </a:p>
          <a:p>
            <a:pPr lvl="1"/>
            <a:r>
              <a:rPr lang="en-US" dirty="0"/>
              <a:t>There is a backbone wired</a:t>
            </a:r>
            <a:r>
              <a:rPr lang="en-US" baseline="0" dirty="0"/>
              <a:t> LAN</a:t>
            </a:r>
          </a:p>
          <a:p>
            <a:pPr lvl="1"/>
            <a:r>
              <a:rPr lang="en-US" dirty="0"/>
              <a:t>User modules include workstations, servers, devices</a:t>
            </a:r>
            <a:endParaRPr lang="en-US" baseline="0" dirty="0"/>
          </a:p>
          <a:p>
            <a:pPr lvl="1"/>
            <a:r>
              <a:rPr lang="en-US" baseline="0" dirty="0"/>
              <a:t>Control module (CM) interfaces to WLAN</a:t>
            </a:r>
          </a:p>
          <a:p>
            <a:pPr lvl="2"/>
            <a:r>
              <a:rPr lang="en-US" dirty="0"/>
              <a:t>Providing bridge or router functionality </a:t>
            </a:r>
            <a:r>
              <a:rPr lang="en-US" sz="1800" b="0" i="0" u="none" strike="noStrike" baseline="0" dirty="0">
                <a:latin typeface="TimesTenLTStd-Roman"/>
              </a:rPr>
              <a:t>to link the wireless LAN to the backbone</a:t>
            </a:r>
            <a:endParaRPr lang="en-US" dirty="0"/>
          </a:p>
          <a:p>
            <a:pPr lvl="2"/>
            <a:r>
              <a:rPr lang="en-US" dirty="0"/>
              <a:t>May have control logic to regulate access </a:t>
            </a:r>
          </a:p>
          <a:p>
            <a:pPr lvl="2"/>
            <a:r>
              <a:rPr lang="en-US" dirty="0"/>
              <a:t>May provide wireless connectivity to other wired networks</a:t>
            </a:r>
            <a:endParaRPr lang="en-US" baseline="0" dirty="0"/>
          </a:p>
          <a:p>
            <a:endParaRPr lang="en-US" dirty="0"/>
          </a:p>
          <a:p>
            <a:pPr algn="l"/>
            <a:r>
              <a:rPr lang="en-US" sz="1800" b="0" i="0" u="none" strike="noStrike" baseline="0" dirty="0">
                <a:latin typeface="TimesTenLTStd-Roman"/>
              </a:rPr>
              <a:t>Hubs or other user modules (UMs) that</a:t>
            </a:r>
            <a:r>
              <a:rPr lang="tr-TR" sz="1800" b="0" i="0" u="none" strike="noStrike" baseline="0" dirty="0">
                <a:latin typeface="TimesTenLTStd-Roman"/>
              </a:rPr>
              <a:t> </a:t>
            </a:r>
            <a:r>
              <a:rPr lang="en-US" sz="1800" b="0" i="0" u="none" strike="noStrike" baseline="0" dirty="0">
                <a:latin typeface="TimesTenLTStd-Roman"/>
              </a:rPr>
              <a:t>control a number of stations off a wired LAN may also be part of the wireless LAN configuration.</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13</a:t>
            </a:fld>
            <a:endParaRPr lang="en-US"/>
          </a:p>
        </p:txBody>
      </p:sp>
    </p:spTree>
    <p:extLst>
      <p:ext uri="{BB962C8B-B14F-4D97-AF65-F5344CB8AC3E}">
        <p14:creationId xmlns:p14="http://schemas.microsoft.com/office/powerpoint/2010/main" val="29707000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TenLTStd-Roman"/>
              </a:rPr>
              <a:t>Another common configuration, suggested</a:t>
            </a:r>
          </a:p>
          <a:p>
            <a:pPr algn="l"/>
            <a:r>
              <a:rPr lang="en-US" sz="1800" b="0" i="0" u="none" strike="noStrike" baseline="0" dirty="0">
                <a:latin typeface="TimesTenLTStd-Roman"/>
              </a:rPr>
              <a:t>by Figure 11.2, is a multiple-</a:t>
            </a:r>
          </a:p>
          <a:p>
            <a:pPr algn="l"/>
            <a:r>
              <a:rPr lang="en-US" sz="1800" b="0" i="0" u="none" strike="noStrike" baseline="0" dirty="0">
                <a:latin typeface="TimesTenLTStd-Roman"/>
              </a:rPr>
              <a:t>Cell wireless LAN.</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14</a:t>
            </a:fld>
            <a:endParaRPr lang="en-US"/>
          </a:p>
        </p:txBody>
      </p:sp>
    </p:spTree>
    <p:extLst>
      <p:ext uri="{BB962C8B-B14F-4D97-AF65-F5344CB8AC3E}">
        <p14:creationId xmlns:p14="http://schemas.microsoft.com/office/powerpoint/2010/main" val="2786865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TenLTStd-Roman"/>
              </a:rPr>
              <a:t>there are multiple control modules interconnected by a wired LAN.</a:t>
            </a:r>
          </a:p>
          <a:p>
            <a:pPr algn="l"/>
            <a:endParaRPr lang="en-US" sz="1800" b="0" i="0" u="none" strike="noStrike" baseline="0" dirty="0">
              <a:latin typeface="TimesTenLTStd-Roman"/>
            </a:endParaRPr>
          </a:p>
          <a:p>
            <a:pPr algn="l"/>
            <a:r>
              <a:rPr lang="en-US" sz="1800" b="0" i="0" u="none" strike="noStrike" baseline="0" dirty="0">
                <a:latin typeface="TimesTenLTStd-Roman"/>
              </a:rPr>
              <a:t>ach control module supports a number of wireless end systems within its transmission range</a:t>
            </a:r>
          </a:p>
          <a:p>
            <a:pPr algn="l"/>
            <a:endParaRPr lang="en-US" sz="1800" b="0" i="0" u="none" strike="noStrike" baseline="0" dirty="0">
              <a:latin typeface="TimesTenLTStd-Roman"/>
            </a:endParaRPr>
          </a:p>
          <a:p>
            <a:pPr algn="l"/>
            <a:r>
              <a:rPr lang="en-US" sz="1800" b="0" i="0" u="none" strike="noStrike" baseline="0" dirty="0">
                <a:latin typeface="TimesTenLTStd-Roman"/>
              </a:rPr>
              <a:t>IEEE 802.11ad WLAN, transmission is limited to a single room due to its use of 60</a:t>
            </a:r>
          </a:p>
          <a:p>
            <a:pPr algn="l"/>
            <a:r>
              <a:rPr lang="en-US" sz="1800" b="0" i="0" u="none" strike="noStrike" baseline="0" dirty="0">
                <a:latin typeface="TimesTenLTStd-Roman"/>
              </a:rPr>
              <a:t>GHz frequencies; therefore, one cell is needed for each room in an office building</a:t>
            </a:r>
          </a:p>
          <a:p>
            <a:pPr algn="l"/>
            <a:r>
              <a:rPr lang="en-US" sz="1800" b="0" i="0" u="none" strike="noStrike" baseline="0" dirty="0">
                <a:latin typeface="TimesTenLTStd-Roman"/>
              </a:rPr>
              <a:t>that requires wireless support.</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15</a:t>
            </a:fld>
            <a:endParaRPr lang="en-US"/>
          </a:p>
        </p:txBody>
      </p:sp>
    </p:spTree>
    <p:extLst>
      <p:ext uri="{BB962C8B-B14F-4D97-AF65-F5344CB8AC3E}">
        <p14:creationId xmlns:p14="http://schemas.microsoft.com/office/powerpoint/2010/main" val="2656263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16</a:t>
            </a:fld>
            <a:endParaRPr lang="en-US"/>
          </a:p>
        </p:txBody>
      </p:sp>
    </p:spTree>
    <p:extLst>
      <p:ext uri="{BB962C8B-B14F-4D97-AF65-F5344CB8AC3E}">
        <p14:creationId xmlns:p14="http://schemas.microsoft.com/office/powerpoint/2010/main" val="25577784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17</a:t>
            </a:fld>
            <a:endParaRPr lang="en-US"/>
          </a:p>
        </p:txBody>
      </p:sp>
    </p:spTree>
    <p:extLst>
      <p:ext uri="{BB962C8B-B14F-4D97-AF65-F5344CB8AC3E}">
        <p14:creationId xmlns:p14="http://schemas.microsoft.com/office/powerpoint/2010/main" val="2812669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18</a:t>
            </a:fld>
            <a:endParaRPr lang="en-US"/>
          </a:p>
        </p:txBody>
      </p:sp>
    </p:spTree>
    <p:extLst>
      <p:ext uri="{BB962C8B-B14F-4D97-AF65-F5344CB8AC3E}">
        <p14:creationId xmlns:p14="http://schemas.microsoft.com/office/powerpoint/2010/main" val="1443511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TenLTStd-Roman"/>
              </a:rPr>
              <a:t>shows a wireless LAN</a:t>
            </a:r>
          </a:p>
          <a:p>
            <a:pPr algn="l"/>
            <a:r>
              <a:rPr lang="en-US" sz="1800" b="0" i="0" u="none" strike="noStrike" baseline="0" dirty="0">
                <a:latin typeface="TimesTenLTStd-Roman"/>
              </a:rPr>
              <a:t>configured as an ad hoc wireless LAN. A peer collection of stations within the</a:t>
            </a:r>
          </a:p>
          <a:p>
            <a:pPr algn="l"/>
            <a:r>
              <a:rPr lang="en-US" sz="1800" b="0" i="0" u="none" strike="noStrike" baseline="0" dirty="0">
                <a:latin typeface="TimesTenLTStd-Roman"/>
              </a:rPr>
              <a:t>range of each other may dynamically configure themselves into a temporary network</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19</a:t>
            </a:fld>
            <a:endParaRPr lang="en-US"/>
          </a:p>
        </p:txBody>
      </p:sp>
    </p:spTree>
    <p:extLst>
      <p:ext uri="{BB962C8B-B14F-4D97-AF65-F5344CB8AC3E}">
        <p14:creationId xmlns:p14="http://schemas.microsoft.com/office/powerpoint/2010/main" val="1168964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1.IEEE 802.11 Features</a:t>
            </a:r>
          </a:p>
          <a:p>
            <a:r>
              <a:rPr lang="en-US" dirty="0"/>
              <a:t>2.IEEE 802.11 Physical Layers</a:t>
            </a:r>
          </a:p>
          <a:p>
            <a:r>
              <a:rPr lang="en-US" dirty="0"/>
              <a:t>3.IEEE 802.11 MAC</a:t>
            </a:r>
          </a:p>
          <a:p>
            <a:r>
              <a:rPr lang="en-US" dirty="0"/>
              <a:t>4.IEEE 802.11 Architecture</a:t>
            </a:r>
          </a:p>
          <a:p>
            <a:r>
              <a:rPr lang="en-US" dirty="0"/>
              <a:t>5.Frame Format</a:t>
            </a:r>
          </a:p>
        </p:txBody>
      </p:sp>
      <p:sp>
        <p:nvSpPr>
          <p:cNvPr id="4" name="Slide Number Placeholder 3"/>
          <p:cNvSpPr>
            <a:spLocks noGrp="1"/>
          </p:cNvSpPr>
          <p:nvPr>
            <p:ph type="sldNum" sz="quarter" idx="10"/>
          </p:nvPr>
        </p:nvSpPr>
        <p:spPr/>
        <p:txBody>
          <a:bodyPr/>
          <a:lstStyle/>
          <a:p>
            <a:fld id="{AA602FCD-52E2-834C-8B77-4B536AC17C68}" type="slidenum">
              <a:rPr lang="en-US" smtClean="0"/>
              <a:t>2</a:t>
            </a:fld>
            <a:endParaRPr lang="en-US"/>
          </a:p>
        </p:txBody>
      </p:sp>
    </p:spTree>
    <p:extLst>
      <p:ext uri="{BB962C8B-B14F-4D97-AF65-F5344CB8AC3E}">
        <p14:creationId xmlns:p14="http://schemas.microsoft.com/office/powerpoint/2010/main" val="1910044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20</a:t>
            </a:fld>
            <a:endParaRPr lang="en-US"/>
          </a:p>
        </p:txBody>
      </p:sp>
    </p:spTree>
    <p:extLst>
      <p:ext uri="{BB962C8B-B14F-4D97-AF65-F5344CB8AC3E}">
        <p14:creationId xmlns:p14="http://schemas.microsoft.com/office/powerpoint/2010/main" val="26144554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21</a:t>
            </a:fld>
            <a:endParaRPr lang="en-US"/>
          </a:p>
        </p:txBody>
      </p:sp>
    </p:spTree>
    <p:extLst>
      <p:ext uri="{BB962C8B-B14F-4D97-AF65-F5344CB8AC3E}">
        <p14:creationId xmlns:p14="http://schemas.microsoft.com/office/powerpoint/2010/main" val="40456453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22</a:t>
            </a:fld>
            <a:endParaRPr lang="en-US"/>
          </a:p>
        </p:txBody>
      </p:sp>
    </p:spTree>
    <p:extLst>
      <p:ext uri="{BB962C8B-B14F-4D97-AF65-F5344CB8AC3E}">
        <p14:creationId xmlns:p14="http://schemas.microsoft.com/office/powerpoint/2010/main" val="23260535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23</a:t>
            </a:fld>
            <a:endParaRPr lang="en-US"/>
          </a:p>
        </p:txBody>
      </p:sp>
    </p:spTree>
    <p:extLst>
      <p:ext uri="{BB962C8B-B14F-4D97-AF65-F5344CB8AC3E}">
        <p14:creationId xmlns:p14="http://schemas.microsoft.com/office/powerpoint/2010/main" val="36584374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24</a:t>
            </a:fld>
            <a:endParaRPr lang="en-US"/>
          </a:p>
        </p:txBody>
      </p:sp>
    </p:spTree>
    <p:extLst>
      <p:ext uri="{BB962C8B-B14F-4D97-AF65-F5344CB8AC3E}">
        <p14:creationId xmlns:p14="http://schemas.microsoft.com/office/powerpoint/2010/main" val="22281297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25</a:t>
            </a:fld>
            <a:endParaRPr lang="en-US"/>
          </a:p>
        </p:txBody>
      </p:sp>
    </p:spTree>
    <p:extLst>
      <p:ext uri="{BB962C8B-B14F-4D97-AF65-F5344CB8AC3E}">
        <p14:creationId xmlns:p14="http://schemas.microsoft.com/office/powerpoint/2010/main" val="30184927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26</a:t>
            </a:fld>
            <a:endParaRPr lang="en-US"/>
          </a:p>
        </p:txBody>
      </p:sp>
    </p:spTree>
    <p:extLst>
      <p:ext uri="{BB962C8B-B14F-4D97-AF65-F5344CB8AC3E}">
        <p14:creationId xmlns:p14="http://schemas.microsoft.com/office/powerpoint/2010/main" val="4908346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27</a:t>
            </a:fld>
            <a:endParaRPr lang="en-US"/>
          </a:p>
        </p:txBody>
      </p:sp>
    </p:spTree>
    <p:extLst>
      <p:ext uri="{BB962C8B-B14F-4D97-AF65-F5344CB8AC3E}">
        <p14:creationId xmlns:p14="http://schemas.microsoft.com/office/powerpoint/2010/main" val="2063717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1" i="0" u="none" strike="noStrike" baseline="0" dirty="0">
                <a:latin typeface="TimesTenLTStd-Bold"/>
              </a:rPr>
              <a:t>Internet Access: </a:t>
            </a:r>
            <a:r>
              <a:rPr lang="en-US" sz="1800" b="0" i="0" u="none" strike="noStrike" baseline="0" dirty="0">
                <a:latin typeface="TimesTenLTStd-Roman"/>
              </a:rPr>
              <a:t>Multi- Gigabit Wi-Fi enables faster Internet access, eliminating any significant bottlenecks from the WLAN. </a:t>
            </a:r>
          </a:p>
          <a:p>
            <a:pPr algn="l"/>
            <a:endParaRPr lang="en-US" sz="1800" b="0" i="0" u="none" strike="noStrike" baseline="0" dirty="0">
              <a:latin typeface="TimesTenLTStd-Roman"/>
            </a:endParaRPr>
          </a:p>
          <a:p>
            <a:pPr algn="l"/>
            <a:r>
              <a:rPr lang="en-US" sz="1800" b="1" i="0" u="none" strike="noStrike" baseline="0" dirty="0">
                <a:latin typeface="TimesTenLTStd-Bold"/>
              </a:rPr>
              <a:t>Multimedia Streaming: </a:t>
            </a:r>
            <a:r>
              <a:rPr lang="en-US" sz="1800" b="0" i="0" u="none" strike="noStrike" baseline="0" dirty="0">
                <a:latin typeface="TimesTenLTStd-Roman"/>
              </a:rPr>
              <a:t>Wi- Fi can be more suitable than other proposed wireless approaches because of its larger deployment, user awareness, support for IP networking, ease of connection,</a:t>
            </a:r>
          </a:p>
          <a:p>
            <a:pPr algn="l"/>
            <a:r>
              <a:rPr lang="en-US" sz="1800" b="0" i="0" u="none" strike="noStrike" baseline="0" dirty="0">
                <a:latin typeface="TimesTenLTStd-Roman"/>
              </a:rPr>
              <a:t>and standardized security mechanism.</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28</a:t>
            </a:fld>
            <a:endParaRPr lang="en-US"/>
          </a:p>
        </p:txBody>
      </p:sp>
    </p:spTree>
    <p:extLst>
      <p:ext uri="{BB962C8B-B14F-4D97-AF65-F5344CB8AC3E}">
        <p14:creationId xmlns:p14="http://schemas.microsoft.com/office/powerpoint/2010/main" val="6583771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a:solidFill>
                  <a:schemeClr val="tx1"/>
                </a:solidFill>
                <a:latin typeface="+mn-lt"/>
                <a:ea typeface="+mn-ea"/>
                <a:cs typeface="+mn-cs"/>
              </a:rPr>
              <a:t>A WLAN must meet the same sort of requirements typical of any LAN, </a:t>
            </a:r>
            <a:r>
              <a:rPr lang="en-US" sz="1200" b="0" i="0" u="none" strike="noStrike" kern="1200" baseline="0" dirty="0">
                <a:solidFill>
                  <a:schemeClr val="tx1"/>
                </a:solidFill>
                <a:latin typeface="+mn-lt"/>
                <a:ea typeface="+mn-ea"/>
                <a:cs typeface="+mn-cs"/>
              </a:rPr>
              <a:t>including</a:t>
            </a:r>
          </a:p>
          <a:p>
            <a:r>
              <a:rPr lang="en-US" sz="1200" b="0" i="0" u="none" strike="noStrike" kern="1200" baseline="0" dirty="0">
                <a:solidFill>
                  <a:schemeClr val="tx1"/>
                </a:solidFill>
                <a:latin typeface="+mn-lt"/>
                <a:ea typeface="+mn-ea"/>
                <a:cs typeface="+mn-cs"/>
              </a:rPr>
              <a:t>high capacity, ability to cover short distances, full connectivity among attached stations, and broadcast capability.</a:t>
            </a:r>
          </a:p>
          <a:p>
            <a:endParaRPr lang="en-US"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Throughput: </a:t>
            </a:r>
            <a:r>
              <a:rPr lang="en-US" sz="1200" b="0" i="0" u="none" strike="noStrike" kern="1200" baseline="0" dirty="0">
                <a:solidFill>
                  <a:schemeClr val="tx1"/>
                </a:solidFill>
                <a:latin typeface="+mn-lt"/>
                <a:ea typeface="+mn-ea"/>
                <a:cs typeface="+mn-cs"/>
              </a:rPr>
              <a:t>The medium access control (MAC) protocol should make as efficient use as possible of the wireless medium to maximize capacity.</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Number of nodes: </a:t>
            </a:r>
            <a:r>
              <a:rPr lang="en-US" sz="1200" b="0" i="0" u="none" strike="noStrike" kern="1200" baseline="0" dirty="0">
                <a:solidFill>
                  <a:schemeClr val="tx1"/>
                </a:solidFill>
                <a:latin typeface="+mn-lt"/>
                <a:ea typeface="+mn-ea"/>
                <a:cs typeface="+mn-cs"/>
              </a:rPr>
              <a:t>WLANs may need to support hundreds of nodes across</a:t>
            </a:r>
          </a:p>
          <a:p>
            <a:r>
              <a:rPr lang="en-US" sz="1200" b="0" i="0" u="none" strike="noStrike" kern="1200" baseline="0" dirty="0">
                <a:solidFill>
                  <a:schemeClr val="tx1"/>
                </a:solidFill>
                <a:latin typeface="+mn-lt"/>
                <a:ea typeface="+mn-ea"/>
                <a:cs typeface="+mn-cs"/>
              </a:rPr>
              <a:t>multiple cells.</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Connection to backbone LAN: </a:t>
            </a:r>
            <a:r>
              <a:rPr lang="en-US" sz="1200" b="0" i="0" u="none" strike="noStrike" kern="1200" baseline="0" dirty="0">
                <a:solidFill>
                  <a:schemeClr val="tx1"/>
                </a:solidFill>
                <a:latin typeface="+mn-lt"/>
                <a:ea typeface="+mn-ea"/>
                <a:cs typeface="+mn-cs"/>
              </a:rPr>
              <a:t>In most cases, interconnection with stations on a wired backbone LAN is required. For infrastructure WLANs, this is easily</a:t>
            </a:r>
          </a:p>
          <a:p>
            <a:r>
              <a:rPr lang="en-US" sz="1200" b="0" i="0" u="none" strike="noStrike" kern="1200" baseline="0" dirty="0">
                <a:solidFill>
                  <a:schemeClr val="tx1"/>
                </a:solidFill>
                <a:latin typeface="+mn-lt"/>
                <a:ea typeface="+mn-ea"/>
                <a:cs typeface="+mn-cs"/>
              </a:rPr>
              <a:t>accomplished through the use of control modules that connect to both types</a:t>
            </a:r>
          </a:p>
          <a:p>
            <a:r>
              <a:rPr lang="en-US" sz="1200" b="0" i="0" u="none" strike="noStrike" kern="1200" baseline="0" dirty="0">
                <a:solidFill>
                  <a:schemeClr val="tx1"/>
                </a:solidFill>
                <a:latin typeface="+mn-lt"/>
                <a:ea typeface="+mn-ea"/>
                <a:cs typeface="+mn-cs"/>
              </a:rPr>
              <a:t>of LANs</a:t>
            </a:r>
          </a:p>
          <a:p>
            <a:endParaRPr lang="en-US"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Service area: </a:t>
            </a:r>
            <a:r>
              <a:rPr lang="en-US" sz="1200" b="0" i="0" u="none" strike="noStrike" kern="1200" baseline="0" dirty="0">
                <a:solidFill>
                  <a:schemeClr val="tx1"/>
                </a:solidFill>
                <a:latin typeface="+mn-lt"/>
                <a:ea typeface="+mn-ea"/>
                <a:cs typeface="+mn-cs"/>
              </a:rPr>
              <a:t>A typical coverage area for a WLAN has a diameter of 100 to</a:t>
            </a:r>
          </a:p>
          <a:p>
            <a:r>
              <a:rPr lang="en-US" sz="1200" b="0" i="0" u="none" strike="noStrike" kern="1200" baseline="0" dirty="0">
                <a:solidFill>
                  <a:schemeClr val="tx1"/>
                </a:solidFill>
                <a:latin typeface="+mn-lt"/>
                <a:ea typeface="+mn-ea"/>
                <a:cs typeface="+mn-cs"/>
              </a:rPr>
              <a:t>300 m.</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Battery power consumption:</a:t>
            </a:r>
          </a:p>
          <a:p>
            <a:endParaRPr lang="en-US" sz="1200" b="1"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Transmission robustness and security: </a:t>
            </a:r>
            <a:r>
              <a:rPr lang="en-US" sz="1200" b="0" i="0" u="none" strike="noStrike" kern="1200" baseline="0" dirty="0">
                <a:solidFill>
                  <a:schemeClr val="tx1"/>
                </a:solidFill>
                <a:latin typeface="+mn-lt"/>
                <a:ea typeface="+mn-ea"/>
                <a:cs typeface="+mn-cs"/>
              </a:rPr>
              <a:t>Unless properly designed, a WLAN</a:t>
            </a:r>
          </a:p>
          <a:p>
            <a:r>
              <a:rPr lang="en-US" sz="1200" b="0" i="0" u="none" strike="noStrike" kern="1200" baseline="0" dirty="0">
                <a:solidFill>
                  <a:schemeClr val="tx1"/>
                </a:solidFill>
                <a:latin typeface="+mn-lt"/>
                <a:ea typeface="+mn-ea"/>
                <a:cs typeface="+mn-cs"/>
              </a:rPr>
              <a:t>may be especially </a:t>
            </a:r>
            <a:r>
              <a:rPr lang="en-US" sz="1200" b="1" i="0" u="none" strike="noStrike" kern="1200" baseline="0" dirty="0">
                <a:solidFill>
                  <a:schemeClr val="tx1"/>
                </a:solidFill>
                <a:latin typeface="+mn-lt"/>
                <a:ea typeface="+mn-ea"/>
                <a:cs typeface="+mn-cs"/>
              </a:rPr>
              <a:t>vulnerable to interference and network eavesdropping</a:t>
            </a:r>
            <a:r>
              <a:rPr lang="en-US" sz="1200" b="0" i="0" u="none" strike="noStrike" kern="1200" baseline="0" dirty="0">
                <a:solidFill>
                  <a:schemeClr val="tx1"/>
                </a:solidFill>
                <a:latin typeface="+mn-lt"/>
                <a:ea typeface="+mn-ea"/>
                <a:cs typeface="+mn-cs"/>
              </a:rPr>
              <a:t>. The</a:t>
            </a:r>
          </a:p>
          <a:p>
            <a:r>
              <a:rPr lang="en-US" sz="1200" b="0" i="0" u="none" strike="noStrike" kern="1200" baseline="0" dirty="0">
                <a:solidFill>
                  <a:schemeClr val="tx1"/>
                </a:solidFill>
                <a:latin typeface="+mn-lt"/>
                <a:ea typeface="+mn-ea"/>
                <a:cs typeface="+mn-cs"/>
              </a:rPr>
              <a:t>design of a WLAN must permit reliable transmission even in a noisy environment</a:t>
            </a:r>
          </a:p>
          <a:p>
            <a:r>
              <a:rPr lang="en-US" sz="1200" b="0" i="0" u="none" strike="noStrike" kern="1200" baseline="0" dirty="0">
                <a:solidFill>
                  <a:schemeClr val="tx1"/>
                </a:solidFill>
                <a:latin typeface="+mn-lt"/>
                <a:ea typeface="+mn-ea"/>
                <a:cs typeface="+mn-cs"/>
              </a:rPr>
              <a:t>and should provide security from eavesdropping.</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Collocated network operation: </a:t>
            </a:r>
            <a:r>
              <a:rPr lang="en-US" sz="1200" b="0" i="0" u="none" strike="noStrike" kern="1200" baseline="0" dirty="0">
                <a:solidFill>
                  <a:schemeClr val="tx1"/>
                </a:solidFill>
                <a:latin typeface="+mn-lt"/>
                <a:ea typeface="+mn-ea"/>
                <a:cs typeface="+mn-cs"/>
              </a:rPr>
              <a:t>It is common for two or more wireless LANs to operate in the same area or in some area where interference between the WLANs is possible.</a:t>
            </a:r>
          </a:p>
          <a:p>
            <a:endParaRPr lang="en-US"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License-free operation: </a:t>
            </a:r>
            <a:r>
              <a:rPr lang="en-US" sz="1200" b="0" i="0" u="none" strike="noStrike" kern="1200" baseline="0" dirty="0">
                <a:solidFill>
                  <a:schemeClr val="tx1"/>
                </a:solidFill>
                <a:latin typeface="+mn-lt"/>
                <a:ea typeface="+mn-ea"/>
                <a:cs typeface="+mn-cs"/>
              </a:rPr>
              <a:t>Users need to buy and operate WLAN products without</a:t>
            </a:r>
          </a:p>
          <a:p>
            <a:r>
              <a:rPr lang="en-US" sz="1200" b="0" i="0" u="none" strike="noStrike" kern="1200" baseline="0" dirty="0">
                <a:solidFill>
                  <a:schemeClr val="tx1"/>
                </a:solidFill>
                <a:latin typeface="+mn-lt"/>
                <a:ea typeface="+mn-ea"/>
                <a:cs typeface="+mn-cs"/>
              </a:rPr>
              <a:t>having to secure a license for the frequency band used by the WLAN.</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Handoff/roaming: </a:t>
            </a:r>
            <a:r>
              <a:rPr lang="en-US" sz="1200" b="0" i="0" u="none" strike="noStrike" kern="1200" baseline="0" dirty="0">
                <a:solidFill>
                  <a:schemeClr val="tx1"/>
                </a:solidFill>
                <a:latin typeface="+mn-lt"/>
                <a:ea typeface="+mn-ea"/>
                <a:cs typeface="+mn-cs"/>
              </a:rPr>
              <a:t>The MAC protocol used in the WLAN should enable</a:t>
            </a:r>
          </a:p>
          <a:p>
            <a:r>
              <a:rPr lang="en-US" sz="1200" b="0" i="0" u="none" strike="noStrike" kern="1200" baseline="0" dirty="0">
                <a:solidFill>
                  <a:schemeClr val="tx1"/>
                </a:solidFill>
                <a:latin typeface="+mn-lt"/>
                <a:ea typeface="+mn-ea"/>
                <a:cs typeface="+mn-cs"/>
              </a:rPr>
              <a:t>mobile stations to move from one cell to another.</a:t>
            </a:r>
          </a:p>
          <a:p>
            <a:endParaRPr lang="en-US"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Dynamic configuration: </a:t>
            </a:r>
            <a:r>
              <a:rPr lang="en-US" sz="1200" b="0" i="0" u="none" strike="noStrike" kern="1200" baseline="0" dirty="0">
                <a:solidFill>
                  <a:schemeClr val="tx1"/>
                </a:solidFill>
                <a:latin typeface="+mn-lt"/>
                <a:ea typeface="+mn-ea"/>
                <a:cs typeface="+mn-cs"/>
              </a:rPr>
              <a:t>The MAC addressing and network management</a:t>
            </a:r>
          </a:p>
          <a:p>
            <a:r>
              <a:rPr lang="en-US" sz="1200" b="0" i="0" u="none" strike="noStrike" kern="1200" baseline="0" dirty="0">
                <a:solidFill>
                  <a:schemeClr val="tx1"/>
                </a:solidFill>
                <a:latin typeface="+mn-lt"/>
                <a:ea typeface="+mn-ea"/>
                <a:cs typeface="+mn-cs"/>
              </a:rPr>
              <a:t>aspects of the WLAN should permit dynamic and automated addition, deletion, and relocation of end systems without disruption to other users.</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29</a:t>
            </a:fld>
            <a:endParaRPr lang="en-US"/>
          </a:p>
        </p:txBody>
      </p:sp>
    </p:spTree>
    <p:extLst>
      <p:ext uri="{BB962C8B-B14F-4D97-AF65-F5344CB8AC3E}">
        <p14:creationId xmlns:p14="http://schemas.microsoft.com/office/powerpoint/2010/main" val="4122120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3</a:t>
            </a:fld>
            <a:endParaRPr lang="en-US" altLang="en-US"/>
          </a:p>
        </p:txBody>
      </p:sp>
    </p:spTree>
    <p:extLst>
      <p:ext uri="{BB962C8B-B14F-4D97-AF65-F5344CB8AC3E}">
        <p14:creationId xmlns:p14="http://schemas.microsoft.com/office/powerpoint/2010/main" val="8453288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baseline="0" dirty="0">
                <a:latin typeface="TimesTenLTStd-Roman"/>
              </a:rPr>
              <a:t>1A </a:t>
            </a:r>
            <a:r>
              <a:rPr lang="en-US" sz="1800" b="0" i="0" u="none" strike="noStrike" baseline="0" dirty="0" err="1">
                <a:latin typeface="TimesTenLTStd-Roman"/>
              </a:rPr>
              <a:t>Kiviat</a:t>
            </a:r>
            <a:r>
              <a:rPr lang="en-US" sz="1800" b="0" i="0" u="none" strike="noStrike" baseline="0" dirty="0">
                <a:latin typeface="TimesTenLTStd-Roman"/>
              </a:rPr>
              <a:t> graph provides a pictorial means of comparing systems along multiple variables.</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30</a:t>
            </a:fld>
            <a:endParaRPr lang="en-US"/>
          </a:p>
        </p:txBody>
      </p:sp>
    </p:spTree>
    <p:extLst>
      <p:ext uri="{BB962C8B-B14F-4D97-AF65-F5344CB8AC3E}">
        <p14:creationId xmlns:p14="http://schemas.microsoft.com/office/powerpoint/2010/main" val="17186498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3B33035F-78B2-4C1A-9ABB-AB34ED88F8E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Notes Placeholder 2">
            <a:extLst>
              <a:ext uri="{FF2B5EF4-FFF2-40B4-BE49-F238E27FC236}">
                <a16:creationId xmlns:a16="http://schemas.microsoft.com/office/drawing/2014/main" id="{FD19435A-BFAC-42C0-A71F-FA41E3088D4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MY" altLang="en-US" dirty="0"/>
              <a:t>Generally people will </a:t>
            </a:r>
            <a:r>
              <a:rPr lang="en-MY" altLang="en-US" dirty="0" err="1"/>
              <a:t>interchangably</a:t>
            </a:r>
            <a:r>
              <a:rPr lang="en-MY" altLang="en-US" dirty="0"/>
              <a:t> use the two, but there re slightly different </a:t>
            </a:r>
          </a:p>
          <a:p>
            <a:endParaRPr lang="en-MY" altLang="en-US" dirty="0"/>
          </a:p>
          <a:p>
            <a:endParaRPr lang="en-MY" altLang="en-US" dirty="0"/>
          </a:p>
          <a:p>
            <a:r>
              <a:rPr lang="en-MY" altLang="en-US" dirty="0"/>
              <a:t>But every company have their own point of view, and the standard says, you can do either one, so these options re available</a:t>
            </a:r>
          </a:p>
          <a:p>
            <a:endParaRPr lang="en-MY" altLang="en-US" dirty="0"/>
          </a:p>
          <a:p>
            <a:r>
              <a:rPr lang="en-MY" altLang="en-US" dirty="0"/>
              <a:t>What options we all choose,</a:t>
            </a:r>
          </a:p>
          <a:p>
            <a:endParaRPr lang="en-MY" altLang="en-US" dirty="0"/>
          </a:p>
          <a:p>
            <a:r>
              <a:rPr lang="en-MY" altLang="en-US" dirty="0"/>
              <a:t>If every body  should follow, those common things should be followed by all, you might want to add something in addition to those common things</a:t>
            </a:r>
          </a:p>
          <a:p>
            <a:endParaRPr lang="en-MY" altLang="en-US" dirty="0"/>
          </a:p>
          <a:p>
            <a:r>
              <a:rPr lang="en-MY" altLang="en-US" dirty="0" err="1"/>
              <a:t>Wifi</a:t>
            </a:r>
            <a:r>
              <a:rPr lang="en-MY" altLang="en-US" dirty="0"/>
              <a:t> : what options we all choose</a:t>
            </a:r>
          </a:p>
          <a:p>
            <a:endParaRPr lang="en-MY" altLang="en-US" dirty="0"/>
          </a:p>
          <a:p>
            <a:r>
              <a:rPr lang="en-MY" altLang="en-US" dirty="0" err="1"/>
              <a:t>Wifi</a:t>
            </a:r>
            <a:r>
              <a:rPr lang="en-MY" altLang="en-US" dirty="0"/>
              <a:t> compliant can work with other</a:t>
            </a:r>
          </a:p>
          <a:p>
            <a:endParaRPr lang="en-MY" altLang="en-US" dirty="0"/>
          </a:p>
        </p:txBody>
      </p:sp>
      <p:sp>
        <p:nvSpPr>
          <p:cNvPr id="4" name="Footer Placeholder 3">
            <a:extLst>
              <a:ext uri="{FF2B5EF4-FFF2-40B4-BE49-F238E27FC236}">
                <a16:creationId xmlns:a16="http://schemas.microsoft.com/office/drawing/2014/main" id="{4CAC09D0-2514-48AD-848A-3F68E0E24A5C}"/>
              </a:ext>
            </a:extLst>
          </p:cNvPr>
          <p:cNvSpPr>
            <a:spLocks noGrp="1"/>
          </p:cNvSpPr>
          <p:nvPr>
            <p:ph type="ftr" sz="quarter" idx="4"/>
          </p:nvPr>
        </p:nvSpPr>
        <p:spPr/>
        <p:txBody>
          <a:bodyPr/>
          <a:lstStyle/>
          <a:p>
            <a:pPr>
              <a:defRPr/>
            </a:pPr>
            <a:r>
              <a:rPr lang="en-US"/>
              <a:t>https://habbal.gnomio.com/</a:t>
            </a:r>
          </a:p>
        </p:txBody>
      </p:sp>
      <p:sp>
        <p:nvSpPr>
          <p:cNvPr id="12293" name="Slide Number Placeholder 4">
            <a:extLst>
              <a:ext uri="{FF2B5EF4-FFF2-40B4-BE49-F238E27FC236}">
                <a16:creationId xmlns:a16="http://schemas.microsoft.com/office/drawing/2014/main" id="{64605483-9FEC-4314-9C31-9B0931D267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FE66DA36-3C6F-428D-B493-9AC2C06D91FE}" type="slidenum">
              <a:rPr lang="en-US" altLang="en-US" smtClean="0"/>
              <a:pPr/>
              <a:t>31</a:t>
            </a:fld>
            <a:endParaRPr lang="en-US"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a:extLst>
              <a:ext uri="{FF2B5EF4-FFF2-40B4-BE49-F238E27FC236}">
                <a16:creationId xmlns:a16="http://schemas.microsoft.com/office/drawing/2014/main" id="{CF4BE1AF-815F-444A-831D-B7FF4F1961E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Notes Placeholder 2">
            <a:extLst>
              <a:ext uri="{FF2B5EF4-FFF2-40B4-BE49-F238E27FC236}">
                <a16:creationId xmlns:a16="http://schemas.microsoft.com/office/drawing/2014/main" id="{776DC9B9-C266-4511-9FD9-C13DFA71FED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t>802: Committee works on local area network </a:t>
            </a:r>
          </a:p>
          <a:p>
            <a:endParaRPr lang="en-US" altLang="en-US" dirty="0"/>
          </a:p>
          <a:p>
            <a:r>
              <a:rPr lang="en-US" altLang="en-US" dirty="0"/>
              <a:t>IEEE not too much to standard </a:t>
            </a:r>
          </a:p>
          <a:p>
            <a:r>
              <a:rPr lang="en-US" altLang="en-US" dirty="0"/>
              <a:t>1980, we design ethernet and </a:t>
            </a:r>
            <a:r>
              <a:rPr lang="en-US" altLang="en-US" dirty="0" err="1"/>
              <a:t>ieee</a:t>
            </a:r>
            <a:r>
              <a:rPr lang="en-US" altLang="en-US" dirty="0"/>
              <a:t> make it a standard </a:t>
            </a:r>
          </a:p>
          <a:p>
            <a:r>
              <a:rPr lang="en-US" altLang="en-US" dirty="0"/>
              <a:t>802 committee work on local area network</a:t>
            </a:r>
          </a:p>
          <a:p>
            <a:endParaRPr lang="en-US" altLang="en-US" dirty="0"/>
          </a:p>
          <a:p>
            <a:r>
              <a:rPr lang="en-US" altLang="en-US" dirty="0"/>
              <a:t>There re many 802 committees</a:t>
            </a:r>
          </a:p>
          <a:p>
            <a:endParaRPr lang="en-US" altLang="en-US" dirty="0"/>
          </a:p>
          <a:p>
            <a:r>
              <a:rPr lang="en-US" altLang="en-US" dirty="0"/>
              <a:t>802.5 token ring</a:t>
            </a:r>
          </a:p>
          <a:p>
            <a:r>
              <a:rPr lang="en-US" altLang="en-US" dirty="0"/>
              <a:t>802.4 token bus</a:t>
            </a:r>
          </a:p>
          <a:p>
            <a:endParaRPr lang="en-US" altLang="en-US" dirty="0"/>
          </a:p>
          <a:p>
            <a:endParaRPr lang="en-US" altLang="en-US" dirty="0"/>
          </a:p>
          <a:p>
            <a:r>
              <a:rPr lang="en-US" altLang="en-US" b="1" dirty="0"/>
              <a:t>If you re part of 802 you have to follow certain role, all 802 standards have the same security requirements/principles  , these re common in 802 standard, </a:t>
            </a:r>
          </a:p>
          <a:p>
            <a:endParaRPr lang="en-US" altLang="en-US" dirty="0"/>
          </a:p>
          <a:p>
            <a:endParaRPr lang="en-US" altLang="en-US" dirty="0"/>
          </a:p>
          <a:p>
            <a:r>
              <a:rPr lang="en-US" altLang="en-US" dirty="0" err="1"/>
              <a:t>Wimax</a:t>
            </a:r>
            <a:r>
              <a:rPr lang="en-US" altLang="en-US" dirty="0"/>
              <a:t> is before LTE, started by intel by </a:t>
            </a:r>
          </a:p>
          <a:p>
            <a:endParaRPr lang="en-US" altLang="en-US" dirty="0"/>
          </a:p>
          <a:p>
            <a:r>
              <a:rPr lang="en-US" altLang="en-US" dirty="0" err="1"/>
              <a:t>qualcom</a:t>
            </a:r>
            <a:r>
              <a:rPr lang="en-US" altLang="en-US" dirty="0"/>
              <a:t> own </a:t>
            </a:r>
            <a:r>
              <a:rPr lang="en-US" altLang="en-US" dirty="0" err="1"/>
              <a:t>tecom</a:t>
            </a:r>
            <a:r>
              <a:rPr lang="en-US" altLang="en-US" dirty="0"/>
              <a:t>, and </a:t>
            </a:r>
            <a:r>
              <a:rPr lang="en-US" altLang="en-US" dirty="0" err="1"/>
              <a:t>donot</a:t>
            </a:r>
            <a:r>
              <a:rPr lang="en-US" altLang="en-US" dirty="0"/>
              <a:t> like the idea of intel take over, they come up with </a:t>
            </a:r>
            <a:r>
              <a:rPr lang="en-US" altLang="en-US" dirty="0" err="1"/>
              <a:t>lte</a:t>
            </a:r>
            <a:r>
              <a:rPr lang="en-US" altLang="en-US" dirty="0"/>
              <a:t> and </a:t>
            </a:r>
            <a:r>
              <a:rPr lang="en-US" altLang="en-US" dirty="0" err="1"/>
              <a:t>wimax</a:t>
            </a:r>
            <a:r>
              <a:rPr lang="en-US" altLang="en-US" dirty="0"/>
              <a:t> went away </a:t>
            </a:r>
          </a:p>
          <a:p>
            <a:endParaRPr lang="en-US" altLang="en-US" dirty="0"/>
          </a:p>
          <a:p>
            <a:r>
              <a:rPr lang="en-US" altLang="en-US" dirty="0"/>
              <a:t>Most work  on cellular is done in ITU and 3GPP</a:t>
            </a:r>
          </a:p>
        </p:txBody>
      </p:sp>
      <p:sp>
        <p:nvSpPr>
          <p:cNvPr id="4" name="Footer Placeholder 3">
            <a:extLst>
              <a:ext uri="{FF2B5EF4-FFF2-40B4-BE49-F238E27FC236}">
                <a16:creationId xmlns:a16="http://schemas.microsoft.com/office/drawing/2014/main" id="{8AF122A0-36F1-426B-8186-C7C03826A593}"/>
              </a:ext>
            </a:extLst>
          </p:cNvPr>
          <p:cNvSpPr>
            <a:spLocks noGrp="1"/>
          </p:cNvSpPr>
          <p:nvPr>
            <p:ph type="ftr" sz="quarter" idx="4"/>
          </p:nvPr>
        </p:nvSpPr>
        <p:spPr/>
        <p:txBody>
          <a:bodyPr/>
          <a:lstStyle/>
          <a:p>
            <a:pPr>
              <a:defRPr/>
            </a:pPr>
            <a:r>
              <a:rPr lang="en-US"/>
              <a:t>https://habbal.gnomio.com/</a:t>
            </a:r>
          </a:p>
        </p:txBody>
      </p:sp>
      <p:sp>
        <p:nvSpPr>
          <p:cNvPr id="14341" name="Slide Number Placeholder 4">
            <a:extLst>
              <a:ext uri="{FF2B5EF4-FFF2-40B4-BE49-F238E27FC236}">
                <a16:creationId xmlns:a16="http://schemas.microsoft.com/office/drawing/2014/main" id="{93FF8AA1-8AAF-43C2-B06B-270D55E2655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CC54B18D-65A6-459B-A9D7-792A91390859}" type="slidenum">
              <a:rPr lang="en-US" altLang="en-US" smtClean="0"/>
              <a:pPr/>
              <a:t>32</a:t>
            </a:fld>
            <a:endParaRPr lang="en-US"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a:extLst>
              <a:ext uri="{FF2B5EF4-FFF2-40B4-BE49-F238E27FC236}">
                <a16:creationId xmlns:a16="http://schemas.microsoft.com/office/drawing/2014/main" id="{909D31BA-DE9B-4E14-83C1-E62E797B7E2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Notes Placeholder 2">
            <a:extLst>
              <a:ext uri="{FF2B5EF4-FFF2-40B4-BE49-F238E27FC236}">
                <a16:creationId xmlns:a16="http://schemas.microsoft.com/office/drawing/2014/main" id="{E5FE561E-C48C-45B2-8EA7-62F792A67DF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t>If someone want to small change, will be given a letter after it</a:t>
            </a:r>
          </a:p>
          <a:p>
            <a:endParaRPr lang="en-US" altLang="en-US" dirty="0"/>
          </a:p>
          <a:p>
            <a:r>
              <a:rPr lang="en-US" altLang="en-US" dirty="0"/>
              <a:t>Small extension and may disappear and merge in the main standard</a:t>
            </a:r>
          </a:p>
          <a:p>
            <a:endParaRPr lang="en-US" altLang="en-US" dirty="0"/>
          </a:p>
          <a:p>
            <a:endParaRPr lang="en-US" altLang="en-US" dirty="0"/>
          </a:p>
        </p:txBody>
      </p:sp>
      <p:sp>
        <p:nvSpPr>
          <p:cNvPr id="4" name="Footer Placeholder 3">
            <a:extLst>
              <a:ext uri="{FF2B5EF4-FFF2-40B4-BE49-F238E27FC236}">
                <a16:creationId xmlns:a16="http://schemas.microsoft.com/office/drawing/2014/main" id="{BB29C184-FCE7-41B7-A6D2-54D8A5C9AF3D}"/>
              </a:ext>
            </a:extLst>
          </p:cNvPr>
          <p:cNvSpPr>
            <a:spLocks noGrp="1"/>
          </p:cNvSpPr>
          <p:nvPr>
            <p:ph type="ftr" sz="quarter" idx="4"/>
          </p:nvPr>
        </p:nvSpPr>
        <p:spPr/>
        <p:txBody>
          <a:bodyPr/>
          <a:lstStyle/>
          <a:p>
            <a:pPr>
              <a:defRPr/>
            </a:pPr>
            <a:r>
              <a:rPr lang="en-US"/>
              <a:t>https://habbal.gnomio.com/</a:t>
            </a:r>
          </a:p>
        </p:txBody>
      </p:sp>
      <p:sp>
        <p:nvSpPr>
          <p:cNvPr id="16389" name="Slide Number Placeholder 4">
            <a:extLst>
              <a:ext uri="{FF2B5EF4-FFF2-40B4-BE49-F238E27FC236}">
                <a16:creationId xmlns:a16="http://schemas.microsoft.com/office/drawing/2014/main" id="{401364E3-45EE-4178-A65A-C19784EC0C3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90C3F1FC-1D91-491D-8CD7-810984AC1336}" type="slidenum">
              <a:rPr lang="en-US" altLang="en-US" smtClean="0"/>
              <a:pPr/>
              <a:t>33</a:t>
            </a:fld>
            <a:endParaRPr lang="en-US"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Issued in several stages</a:t>
            </a:r>
          </a:p>
          <a:p>
            <a:pPr>
              <a:defRPr/>
            </a:pPr>
            <a:r>
              <a:rPr lang="en-US" dirty="0"/>
              <a:t>First version in 1997: IEEE 802.11 </a:t>
            </a:r>
          </a:p>
          <a:p>
            <a:pPr lvl="1">
              <a:defRPr/>
            </a:pPr>
            <a:r>
              <a:rPr lang="en-US" dirty="0"/>
              <a:t>Includes MAC layer and three physical layer specifications</a:t>
            </a:r>
          </a:p>
          <a:p>
            <a:pPr lvl="1">
              <a:defRPr/>
            </a:pPr>
            <a:r>
              <a:rPr lang="en-US" dirty="0"/>
              <a:t>Two in 2.4-GHz band and one infrared</a:t>
            </a:r>
          </a:p>
          <a:p>
            <a:pPr lvl="1">
              <a:defRPr/>
            </a:pPr>
            <a:r>
              <a:rPr lang="en-US" dirty="0"/>
              <a:t>All operating at 1 and 2 Mbps</a:t>
            </a:r>
          </a:p>
          <a:p>
            <a:pPr lvl="1">
              <a:defRPr/>
            </a:pPr>
            <a:r>
              <a:rPr lang="en-US" dirty="0"/>
              <a:t>No longer used</a:t>
            </a:r>
          </a:p>
          <a:p>
            <a:pPr>
              <a:defRPr/>
            </a:pPr>
            <a:r>
              <a:rPr lang="en-US" dirty="0"/>
              <a:t>Two additional amendments in 1999: </a:t>
            </a:r>
          </a:p>
          <a:p>
            <a:pPr lvl="1">
              <a:defRPr/>
            </a:pPr>
            <a:r>
              <a:rPr lang="en-US" dirty="0"/>
              <a:t> IEEE 802.11a-1999: 5-GHz band, 54 Mbps/20 MHz, OFDM </a:t>
            </a:r>
          </a:p>
          <a:p>
            <a:pPr lvl="1">
              <a:defRPr/>
            </a:pPr>
            <a:r>
              <a:rPr lang="en-US" dirty="0"/>
              <a:t> IEEE 802.11b-1999: 2.4 GHz band, 11 Mbps/22 MHz</a:t>
            </a:r>
          </a:p>
          <a:p>
            <a:pPr>
              <a:defRPr/>
            </a:pPr>
            <a:r>
              <a:rPr lang="en-US" dirty="0"/>
              <a:t>Fourth amendment: </a:t>
            </a:r>
          </a:p>
          <a:p>
            <a:pPr lvl="1">
              <a:defRPr/>
            </a:pPr>
            <a:r>
              <a:rPr lang="en-US" dirty="0"/>
              <a:t>IEEE 802.11g-2003 : 2.4 GHz band, 54 Mbps/20 MHz, OFDM</a:t>
            </a:r>
          </a:p>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34</a:t>
            </a:fld>
            <a:endParaRPr lang="en-US"/>
          </a:p>
        </p:txBody>
      </p:sp>
    </p:spTree>
    <p:extLst>
      <p:ext uri="{BB962C8B-B14F-4D97-AF65-F5344CB8AC3E}">
        <p14:creationId xmlns:p14="http://schemas.microsoft.com/office/powerpoint/2010/main" val="42630789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36</a:t>
            </a:fld>
            <a:endParaRPr lang="en-US" altLang="en-US"/>
          </a:p>
        </p:txBody>
      </p:sp>
    </p:spTree>
    <p:extLst>
      <p:ext uri="{BB962C8B-B14F-4D97-AF65-F5344CB8AC3E}">
        <p14:creationId xmlns:p14="http://schemas.microsoft.com/office/powerpoint/2010/main" val="32108768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37</a:t>
            </a:fld>
            <a:endParaRPr lang="en-US" altLang="en-US"/>
          </a:p>
        </p:txBody>
      </p:sp>
    </p:spTree>
    <p:extLst>
      <p:ext uri="{BB962C8B-B14F-4D97-AF65-F5344CB8AC3E}">
        <p14:creationId xmlns:p14="http://schemas.microsoft.com/office/powerpoint/2010/main" val="359225098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38</a:t>
            </a:fld>
            <a:endParaRPr lang="en-US" altLang="en-US"/>
          </a:p>
        </p:txBody>
      </p:sp>
    </p:spTree>
    <p:extLst>
      <p:ext uri="{BB962C8B-B14F-4D97-AF65-F5344CB8AC3E}">
        <p14:creationId xmlns:p14="http://schemas.microsoft.com/office/powerpoint/2010/main" val="3790995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39</a:t>
            </a:fld>
            <a:endParaRPr lang="en-US" altLang="en-US"/>
          </a:p>
        </p:txBody>
      </p:sp>
    </p:spTree>
    <p:extLst>
      <p:ext uri="{BB962C8B-B14F-4D97-AF65-F5344CB8AC3E}">
        <p14:creationId xmlns:p14="http://schemas.microsoft.com/office/powerpoint/2010/main" val="41834158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40</a:t>
            </a:fld>
            <a:endParaRPr lang="en-US" altLang="en-US"/>
          </a:p>
        </p:txBody>
      </p:sp>
    </p:spTree>
    <p:extLst>
      <p:ext uri="{BB962C8B-B14F-4D97-AF65-F5344CB8AC3E}">
        <p14:creationId xmlns:p14="http://schemas.microsoft.com/office/powerpoint/2010/main" val="2568882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4</a:t>
            </a:fld>
            <a:endParaRPr lang="en-US" altLang="en-US"/>
          </a:p>
        </p:txBody>
      </p:sp>
    </p:spTree>
    <p:extLst>
      <p:ext uri="{BB962C8B-B14F-4D97-AF65-F5344CB8AC3E}">
        <p14:creationId xmlns:p14="http://schemas.microsoft.com/office/powerpoint/2010/main" val="12408036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41</a:t>
            </a:fld>
            <a:endParaRPr lang="en-US" altLang="en-US"/>
          </a:p>
        </p:txBody>
      </p:sp>
    </p:spTree>
    <p:extLst>
      <p:ext uri="{BB962C8B-B14F-4D97-AF65-F5344CB8AC3E}">
        <p14:creationId xmlns:p14="http://schemas.microsoft.com/office/powerpoint/2010/main" val="5128083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42</a:t>
            </a:fld>
            <a:endParaRPr lang="en-US" altLang="en-US"/>
          </a:p>
        </p:txBody>
      </p:sp>
    </p:spTree>
    <p:extLst>
      <p:ext uri="{BB962C8B-B14F-4D97-AF65-F5344CB8AC3E}">
        <p14:creationId xmlns:p14="http://schemas.microsoft.com/office/powerpoint/2010/main" val="1207983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43</a:t>
            </a:fld>
            <a:endParaRPr lang="en-US" altLang="en-US"/>
          </a:p>
        </p:txBody>
      </p:sp>
    </p:spTree>
    <p:extLst>
      <p:ext uri="{BB962C8B-B14F-4D97-AF65-F5344CB8AC3E}">
        <p14:creationId xmlns:p14="http://schemas.microsoft.com/office/powerpoint/2010/main" val="248096030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44</a:t>
            </a:fld>
            <a:endParaRPr lang="en-US" altLang="en-US"/>
          </a:p>
        </p:txBody>
      </p:sp>
    </p:spTree>
    <p:extLst>
      <p:ext uri="{BB962C8B-B14F-4D97-AF65-F5344CB8AC3E}">
        <p14:creationId xmlns:p14="http://schemas.microsoft.com/office/powerpoint/2010/main" val="1494152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Original IEEE 802.11-1997 was at 1 and 2 Mbps. </a:t>
            </a:r>
            <a:br>
              <a:rPr lang="en-US" dirty="0"/>
            </a:br>
            <a:r>
              <a:rPr lang="en-US" dirty="0"/>
              <a:t>Newer versions at 11 Mbps, 54 Mbps, 108 Mbps, 200 Mbps,…</a:t>
            </a:r>
          </a:p>
          <a:p>
            <a:pPr>
              <a:defRPr/>
            </a:pPr>
            <a:endParaRPr lang="en-US" dirty="0"/>
          </a:p>
          <a:p>
            <a:pPr>
              <a:defRPr/>
            </a:pPr>
            <a:r>
              <a:rPr lang="en-US" dirty="0"/>
              <a:t>All versions use “License-exempt” spectrum</a:t>
            </a:r>
          </a:p>
          <a:p>
            <a:pPr>
              <a:defRPr/>
            </a:pPr>
            <a:endParaRPr lang="en-US" dirty="0"/>
          </a:p>
          <a:p>
            <a:pPr>
              <a:defRPr/>
            </a:pPr>
            <a:r>
              <a:rPr lang="en-US" dirty="0"/>
              <a:t>Need ways to share spectrum among multiple users and multiple LANs Spread Spectrum  (CSMA)</a:t>
            </a:r>
          </a:p>
          <a:p>
            <a:pPr>
              <a:defRPr/>
            </a:pPr>
            <a:r>
              <a:rPr lang="en-US" dirty="0"/>
              <a:t> </a:t>
            </a:r>
          </a:p>
          <a:p>
            <a:pPr>
              <a:defRPr/>
            </a:pPr>
            <a:r>
              <a:rPr lang="en-US" dirty="0"/>
              <a:t>Three Phys: </a:t>
            </a:r>
          </a:p>
          <a:p>
            <a:pPr lvl="1">
              <a:defRPr/>
            </a:pPr>
            <a:r>
              <a:rPr lang="en-US" dirty="0"/>
              <a:t> Direct Sequence (DS) spread spectrum using ISM band </a:t>
            </a:r>
          </a:p>
          <a:p>
            <a:pPr lvl="1">
              <a:defRPr/>
            </a:pPr>
            <a:r>
              <a:rPr lang="en-US" dirty="0"/>
              <a:t> Frequency Hopping (FH) spread spectrum using ISM band </a:t>
            </a:r>
          </a:p>
          <a:p>
            <a:pPr lvl="1">
              <a:defRPr/>
            </a:pPr>
            <a:r>
              <a:rPr lang="en-US" dirty="0"/>
              <a:t> Diffused Infrared (850-900 nm) bands</a:t>
            </a:r>
          </a:p>
          <a:p>
            <a:pPr>
              <a:defRPr/>
            </a:pPr>
            <a:endParaRPr lang="en-US" dirty="0"/>
          </a:p>
          <a:p>
            <a:pPr>
              <a:defRPr/>
            </a:pPr>
            <a:r>
              <a:rPr lang="en-US" dirty="0"/>
              <a:t>Supports multiple priorities</a:t>
            </a:r>
          </a:p>
          <a:p>
            <a:pPr>
              <a:defRPr/>
            </a:pPr>
            <a:r>
              <a:rPr lang="en-US" dirty="0"/>
              <a:t>Supports time-critical and data traffic</a:t>
            </a:r>
          </a:p>
          <a:p>
            <a:pPr>
              <a:defRPr/>
            </a:pPr>
            <a:r>
              <a:rPr lang="en-US" dirty="0"/>
              <a:t>Power management allows a node to doze off</a:t>
            </a:r>
          </a:p>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45</a:t>
            </a:fld>
            <a:endParaRPr lang="en-US"/>
          </a:p>
        </p:txBody>
      </p:sp>
    </p:spTree>
    <p:extLst>
      <p:ext uri="{BB962C8B-B14F-4D97-AF65-F5344CB8AC3E}">
        <p14:creationId xmlns:p14="http://schemas.microsoft.com/office/powerpoint/2010/main" val="157677825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a:extLst>
              <a:ext uri="{FF2B5EF4-FFF2-40B4-BE49-F238E27FC236}">
                <a16:creationId xmlns:a16="http://schemas.microsoft.com/office/drawing/2014/main" id="{E113114D-905F-4752-80F5-B24C63E1BE3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a:extLst>
              <a:ext uri="{FF2B5EF4-FFF2-40B4-BE49-F238E27FC236}">
                <a16:creationId xmlns:a16="http://schemas.microsoft.com/office/drawing/2014/main" id="{049F3FE8-0223-4C72-848E-BCA68A4A6DCB}"/>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a:p>
            <a:r>
              <a:rPr lang="en-US" altLang="en-US" dirty="0"/>
              <a:t>Bands are all license bands</a:t>
            </a:r>
          </a:p>
          <a:p>
            <a:endParaRPr lang="en-US" altLang="en-US" dirty="0"/>
          </a:p>
          <a:p>
            <a:r>
              <a:rPr lang="en-US" altLang="en-US" dirty="0"/>
              <a:t>We re moving to 61 GHZ </a:t>
            </a:r>
          </a:p>
          <a:p>
            <a:r>
              <a:rPr lang="en-US" altLang="en-US" dirty="0"/>
              <a:t>Cos 5GhZ band is getting used / full</a:t>
            </a:r>
          </a:p>
          <a:p>
            <a:endParaRPr lang="en-US" altLang="en-US" dirty="0"/>
          </a:p>
        </p:txBody>
      </p:sp>
      <p:sp>
        <p:nvSpPr>
          <p:cNvPr id="4" name="Footer Placeholder 3">
            <a:extLst>
              <a:ext uri="{FF2B5EF4-FFF2-40B4-BE49-F238E27FC236}">
                <a16:creationId xmlns:a16="http://schemas.microsoft.com/office/drawing/2014/main" id="{DC7CCF64-A432-44CE-9929-F2A8344CE9D1}"/>
              </a:ext>
            </a:extLst>
          </p:cNvPr>
          <p:cNvSpPr>
            <a:spLocks noGrp="1"/>
          </p:cNvSpPr>
          <p:nvPr>
            <p:ph type="ftr" sz="quarter" idx="4"/>
          </p:nvPr>
        </p:nvSpPr>
        <p:spPr/>
        <p:txBody>
          <a:bodyPr/>
          <a:lstStyle/>
          <a:p>
            <a:pPr>
              <a:defRPr/>
            </a:pPr>
            <a:r>
              <a:rPr lang="en-US"/>
              <a:t>https://habbal.gnomio.com/</a:t>
            </a:r>
          </a:p>
        </p:txBody>
      </p:sp>
      <p:sp>
        <p:nvSpPr>
          <p:cNvPr id="20485" name="Slide Number Placeholder 4">
            <a:extLst>
              <a:ext uri="{FF2B5EF4-FFF2-40B4-BE49-F238E27FC236}">
                <a16:creationId xmlns:a16="http://schemas.microsoft.com/office/drawing/2014/main" id="{0B478395-9A97-480E-9169-9A345AAE457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F6E66055-F483-4AE8-9ECC-CA7B67A5C3FB}" type="slidenum">
              <a:rPr lang="en-US" altLang="en-US" smtClean="0"/>
              <a:pPr/>
              <a:t>46</a:t>
            </a:fld>
            <a:endParaRPr lang="en-US"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AA602FCD-52E2-834C-8B77-4B536AC17C68}" type="slidenum">
              <a:rPr lang="en-US" smtClean="0"/>
              <a:t>47</a:t>
            </a:fld>
            <a:endParaRPr lang="en-US"/>
          </a:p>
        </p:txBody>
      </p:sp>
    </p:spTree>
    <p:extLst>
      <p:ext uri="{BB962C8B-B14F-4D97-AF65-F5344CB8AC3E}">
        <p14:creationId xmlns:p14="http://schemas.microsoft.com/office/powerpoint/2010/main" val="11955908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TenLTStd-Roman"/>
              </a:rPr>
              <a:t>Station services are</a:t>
            </a:r>
          </a:p>
          <a:p>
            <a:pPr algn="l"/>
            <a:r>
              <a:rPr lang="en-US" sz="1800" b="0" i="0" u="none" strike="noStrike" baseline="0" dirty="0">
                <a:latin typeface="TimesTenLTStd-Roman"/>
              </a:rPr>
              <a:t>implemented in every 802.11 station, including AP stations.</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51</a:t>
            </a:fld>
            <a:endParaRPr lang="en-US"/>
          </a:p>
        </p:txBody>
      </p:sp>
    </p:spTree>
    <p:extLst>
      <p:ext uri="{BB962C8B-B14F-4D97-AF65-F5344CB8AC3E}">
        <p14:creationId xmlns:p14="http://schemas.microsoft.com/office/powerpoint/2010/main" val="49538271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baseline="0" dirty="0">
                <a:latin typeface="TimesTenLTStd-Roman"/>
              </a:rPr>
              <a:t>the model developed by the 802.11 working group.</a:t>
            </a:r>
          </a:p>
          <a:p>
            <a:endParaRPr lang="en-US" altLang="en-US" sz="1200" b="0" i="0" u="none" strike="noStrike" baseline="0" dirty="0">
              <a:latin typeface="TimesTenLTStd-Roman"/>
            </a:endParaRPr>
          </a:p>
          <a:p>
            <a:pPr algn="l"/>
            <a:r>
              <a:rPr lang="en-US" sz="1200" b="0" i="0" u="none" strike="noStrike" baseline="0" dirty="0">
                <a:latin typeface="TimesTenLTStd-Roman"/>
              </a:rPr>
              <a:t>The smallest</a:t>
            </a:r>
          </a:p>
          <a:p>
            <a:pPr algn="l"/>
            <a:r>
              <a:rPr lang="en-US" sz="1200" b="0" i="0" u="none" strike="noStrike" baseline="0" dirty="0">
                <a:latin typeface="TimesTenLTStd-Roman"/>
              </a:rPr>
              <a:t>building block of a WLAN is a </a:t>
            </a:r>
            <a:r>
              <a:rPr lang="en-US" sz="1200" b="1" i="0" u="none" strike="noStrike" baseline="0" dirty="0">
                <a:latin typeface="TimesTenLTStd-Bold"/>
              </a:rPr>
              <a:t>basic service set (BSS)</a:t>
            </a:r>
            <a:r>
              <a:rPr lang="en-US" sz="1200" b="0" i="0" u="none" strike="noStrike" baseline="0" dirty="0">
                <a:latin typeface="TimesTenLTStd-Roman"/>
              </a:rPr>
              <a:t>, which consists of some number of stations executing the same MAC protocol and competing for access to the same shared wireless medium.</a:t>
            </a:r>
          </a:p>
          <a:p>
            <a:pPr algn="l"/>
            <a:endParaRPr lang="en-US" altLang="en-US" sz="1200" b="0" i="0" u="none" strike="noStrike" baseline="0" dirty="0">
              <a:latin typeface="TimesTenLTStd-Roman"/>
            </a:endParaRPr>
          </a:p>
          <a:p>
            <a:pPr algn="l"/>
            <a:r>
              <a:rPr lang="en-US" sz="1200" b="0" i="0" u="none" strike="noStrike" baseline="0" dirty="0">
                <a:latin typeface="TimesTenLTStd-Roman"/>
              </a:rPr>
              <a:t>The AP functions as a bridge and a relay point.</a:t>
            </a:r>
          </a:p>
          <a:p>
            <a:pPr algn="l"/>
            <a:endParaRPr lang="en-US" altLang="en-US" dirty="0"/>
          </a:p>
          <a:p>
            <a:pPr algn="l"/>
            <a:r>
              <a:rPr lang="en-US" sz="1200" b="0" i="0" u="none" strike="noStrike" baseline="0" dirty="0">
                <a:latin typeface="TimesTenLTStd-Roman"/>
              </a:rPr>
              <a:t>client stations do not communicate directly</a:t>
            </a:r>
          </a:p>
          <a:p>
            <a:pPr algn="l"/>
            <a:r>
              <a:rPr lang="en-US" sz="1200" b="0" i="0" u="none" strike="noStrike" baseline="0" dirty="0">
                <a:latin typeface="TimesTenLTStd-Roman"/>
              </a:rPr>
              <a:t>with one another. Rather, if one station in the BSS wants to communicate with another station in the same BSS, the MAC frame is first sent from the originating station to the AP, and then from the AP to the destination station. Similarly, a MAC</a:t>
            </a:r>
          </a:p>
          <a:p>
            <a:pPr algn="l"/>
            <a:r>
              <a:rPr lang="en-US" sz="1200" b="0" i="0" u="none" strike="noStrike" baseline="0" dirty="0">
                <a:latin typeface="TimesTenLTStd-Roman"/>
              </a:rPr>
              <a:t>frame from a station in the BSS to a remote station is sent from the local station to the AP and then relayed by the AP over the DS on its way to the destination station.</a:t>
            </a:r>
          </a:p>
          <a:p>
            <a:pPr algn="l"/>
            <a:endParaRPr lang="en-US" altLang="en-US" dirty="0"/>
          </a:p>
          <a:p>
            <a:pPr algn="l"/>
            <a:r>
              <a:rPr lang="en-US" sz="1200" b="0" i="0" u="none" strike="noStrike" baseline="0" dirty="0">
                <a:latin typeface="TimesTenLTStd-Roman"/>
              </a:rPr>
              <a:t>An </a:t>
            </a:r>
            <a:r>
              <a:rPr lang="en-US" sz="1200" b="1" i="0" u="none" strike="noStrike" baseline="0" dirty="0">
                <a:latin typeface="TimesTenLTStd-Bold"/>
              </a:rPr>
              <a:t>extended service set (ESS) </a:t>
            </a:r>
            <a:r>
              <a:rPr lang="en-US" sz="1200" b="0" i="0" u="none" strike="noStrike" baseline="0" dirty="0">
                <a:latin typeface="TimesTenLTStd-Roman"/>
              </a:rPr>
              <a:t>consists of two or more BSSs interconnected by</a:t>
            </a:r>
          </a:p>
          <a:p>
            <a:pPr algn="l"/>
            <a:r>
              <a:rPr lang="en-US" sz="1200" b="0" i="0" u="none" strike="noStrike" baseline="0" dirty="0">
                <a:latin typeface="TimesTenLTStd-Roman"/>
              </a:rPr>
              <a:t>a distribution system</a:t>
            </a:r>
          </a:p>
          <a:p>
            <a:pPr algn="l"/>
            <a:endParaRPr lang="en-US" altLang="en-US" sz="1200" b="0" i="0" u="none" strike="noStrike" baseline="0" dirty="0">
              <a:latin typeface="TimesTenLTStd-Roman"/>
            </a:endParaRPr>
          </a:p>
          <a:p>
            <a:pPr algn="l"/>
            <a:endParaRPr lang="en-US" altLang="en-US" dirty="0"/>
          </a:p>
          <a:p>
            <a:r>
              <a:rPr lang="en-US" altLang="en-US" dirty="0"/>
              <a:t>SSID: </a:t>
            </a:r>
            <a:r>
              <a:rPr lang="en-US" altLang="en-US" b="1" dirty="0"/>
              <a:t>service set ID</a:t>
            </a:r>
          </a:p>
          <a:p>
            <a:r>
              <a:rPr lang="en-US" altLang="en-US" dirty="0"/>
              <a:t>You go to room and you find what service re in, </a:t>
            </a:r>
            <a:r>
              <a:rPr lang="en-US" altLang="en-US" dirty="0" err="1"/>
              <a:t>ssid</a:t>
            </a:r>
            <a:endParaRPr lang="en-US" altLang="en-US" dirty="0"/>
          </a:p>
          <a:p>
            <a:r>
              <a:rPr lang="en-US" altLang="en-US" dirty="0"/>
              <a:t>The </a:t>
            </a:r>
            <a:r>
              <a:rPr lang="en-US" altLang="en-US" b="1" dirty="0"/>
              <a:t>SSID</a:t>
            </a:r>
            <a:r>
              <a:rPr lang="en-US" altLang="en-US" dirty="0"/>
              <a:t> (service set identifier) is the informal (human) name of the BSS (just like a </a:t>
            </a:r>
            <a:r>
              <a:rPr lang="en-US" altLang="en-US" dirty="0">
                <a:hlinkClick r:id="rId3" tooltip="Workgroup (computer networking)"/>
              </a:rPr>
              <a:t>Windows Workgroup</a:t>
            </a:r>
            <a:r>
              <a:rPr lang="en-US" altLang="en-US" dirty="0"/>
              <a:t> name).</a:t>
            </a:r>
          </a:p>
          <a:p>
            <a:endParaRPr lang="en-US" altLang="en-US" dirty="0"/>
          </a:p>
          <a:p>
            <a:r>
              <a:rPr lang="en-US" altLang="en-US" dirty="0"/>
              <a:t> A BSS is functionally a contention domain as a local or workgroup network is functionally a broadcast domain.</a:t>
            </a:r>
          </a:p>
          <a:p>
            <a:endParaRPr lang="en-US" altLang="en-US" dirty="0"/>
          </a:p>
          <a:p>
            <a:r>
              <a:rPr lang="en-US" altLang="en-US" dirty="0"/>
              <a:t>In an </a:t>
            </a:r>
            <a:r>
              <a:rPr lang="en-US" altLang="en-US" b="1" dirty="0"/>
              <a:t>ESS</a:t>
            </a:r>
            <a:r>
              <a:rPr lang="en-US" altLang="en-US" dirty="0"/>
              <a:t> (</a:t>
            </a:r>
            <a:r>
              <a:rPr lang="en-US" altLang="en-US" dirty="0">
                <a:hlinkClick r:id="rId4"/>
              </a:rPr>
              <a:t>extended service set</a:t>
            </a:r>
            <a:r>
              <a:rPr lang="en-US" altLang="en-US" dirty="0"/>
              <a:t>) each BSS still has its BSSID, however, the entire ESS uses only one SSID called an ESSID (to facilitate laptop and mobile internet device, MID, mobility; and voice over </a:t>
            </a:r>
            <a:r>
              <a:rPr lang="en-US" altLang="en-US" dirty="0" err="1"/>
              <a:t>wifi</a:t>
            </a:r>
            <a:r>
              <a:rPr lang="en-US" altLang="en-US" dirty="0"/>
              <a:t>, VoWiFi, roaming). </a:t>
            </a:r>
          </a:p>
          <a:p>
            <a:endParaRPr lang="en-US" altLang="en-US" dirty="0"/>
          </a:p>
          <a:p>
            <a:r>
              <a:rPr lang="en-US" sz="1000" kern="1200" dirty="0">
                <a:solidFill>
                  <a:schemeClr val="tx1"/>
                </a:solidFill>
                <a:effectLst/>
                <a:latin typeface="+mn-lt"/>
                <a:ea typeface="+mn-ea"/>
                <a:cs typeface="+mn-cs"/>
              </a:rPr>
              <a:t>Basic Service Area (BSA)= </a:t>
            </a:r>
            <a:r>
              <a:rPr lang="en-US" sz="1000" kern="1200" dirty="0" err="1">
                <a:solidFill>
                  <a:schemeClr val="tx1"/>
                </a:solidFill>
                <a:effectLst/>
                <a:latin typeface="+mn-lt"/>
                <a:ea typeface="+mn-ea"/>
                <a:cs typeface="+mn-cs"/>
              </a:rPr>
              <a:t>CellEach</a:t>
            </a:r>
            <a:r>
              <a:rPr lang="en-US" sz="1000" kern="1200" dirty="0">
                <a:solidFill>
                  <a:schemeClr val="tx1"/>
                </a:solidFill>
                <a:effectLst/>
                <a:latin typeface="+mn-lt"/>
                <a:ea typeface="+mn-ea"/>
                <a:cs typeface="+mn-cs"/>
              </a:rPr>
              <a:t> BSA may have several access points (APs)</a:t>
            </a:r>
          </a:p>
          <a:p>
            <a:endParaRPr lang="en-US" sz="1000" kern="1200" dirty="0">
              <a:solidFill>
                <a:schemeClr val="tx1"/>
              </a:solidFill>
              <a:effectLst/>
              <a:latin typeface="+mn-lt"/>
              <a:ea typeface="+mn-ea"/>
              <a:cs typeface="+mn-cs"/>
            </a:endParaRPr>
          </a:p>
          <a:p>
            <a:r>
              <a:rPr lang="en-US" sz="1000" kern="1200" dirty="0">
                <a:solidFill>
                  <a:schemeClr val="tx1"/>
                </a:solidFill>
                <a:effectLst/>
                <a:latin typeface="+mn-lt"/>
                <a:ea typeface="+mn-ea"/>
                <a:cs typeface="+mn-cs"/>
              </a:rPr>
              <a:t>Basic Service Set (BSS)= Set of stations associated with one AP</a:t>
            </a:r>
          </a:p>
          <a:p>
            <a:endParaRPr lang="en-US" sz="1000" kern="1200" dirty="0">
              <a:solidFill>
                <a:schemeClr val="tx1"/>
              </a:solidFill>
              <a:effectLst/>
              <a:latin typeface="+mn-lt"/>
              <a:ea typeface="+mn-ea"/>
              <a:cs typeface="+mn-cs"/>
            </a:endParaRPr>
          </a:p>
          <a:p>
            <a:r>
              <a:rPr lang="en-US" sz="1000" kern="1200" dirty="0">
                <a:solidFill>
                  <a:schemeClr val="tx1"/>
                </a:solidFill>
                <a:effectLst/>
                <a:latin typeface="+mn-lt"/>
                <a:ea typeface="+mn-ea"/>
                <a:cs typeface="+mn-cs"/>
              </a:rPr>
              <a:t>Distribution System (DS)-wired backbone</a:t>
            </a:r>
          </a:p>
          <a:p>
            <a:endParaRPr lang="en-US" sz="1000" kern="1200" dirty="0">
              <a:solidFill>
                <a:schemeClr val="tx1"/>
              </a:solidFill>
              <a:effectLst/>
              <a:latin typeface="+mn-lt"/>
              <a:ea typeface="+mn-ea"/>
              <a:cs typeface="+mn-cs"/>
            </a:endParaRPr>
          </a:p>
          <a:p>
            <a:r>
              <a:rPr lang="en-US" sz="1000" kern="1200" dirty="0">
                <a:solidFill>
                  <a:schemeClr val="tx1"/>
                </a:solidFill>
                <a:effectLst/>
                <a:latin typeface="+mn-lt"/>
                <a:ea typeface="+mn-ea"/>
                <a:cs typeface="+mn-cs"/>
              </a:rPr>
              <a:t>Extended Service Area (ESA)= Multiple </a:t>
            </a:r>
            <a:r>
              <a:rPr lang="en-US" sz="1000" kern="1200" dirty="0" err="1">
                <a:solidFill>
                  <a:schemeClr val="tx1"/>
                </a:solidFill>
                <a:effectLst/>
                <a:latin typeface="+mn-lt"/>
                <a:ea typeface="+mn-ea"/>
                <a:cs typeface="+mn-cs"/>
              </a:rPr>
              <a:t>BSAsinterconnected</a:t>
            </a:r>
            <a:r>
              <a:rPr lang="en-US" sz="1000" kern="1200" dirty="0">
                <a:solidFill>
                  <a:schemeClr val="tx1"/>
                </a:solidFill>
                <a:effectLst/>
                <a:latin typeface="+mn-lt"/>
                <a:ea typeface="+mn-ea"/>
                <a:cs typeface="+mn-cs"/>
              </a:rPr>
              <a:t> via a distribution system</a:t>
            </a:r>
          </a:p>
          <a:p>
            <a:endParaRPr lang="en-US" sz="1000" kern="1200" dirty="0">
              <a:solidFill>
                <a:schemeClr val="tx1"/>
              </a:solidFill>
              <a:effectLst/>
              <a:latin typeface="+mn-lt"/>
              <a:ea typeface="+mn-ea"/>
              <a:cs typeface="+mn-cs"/>
            </a:endParaRPr>
          </a:p>
          <a:p>
            <a:r>
              <a:rPr lang="en-US" sz="1000" kern="1200" dirty="0">
                <a:solidFill>
                  <a:schemeClr val="tx1"/>
                </a:solidFill>
                <a:effectLst/>
                <a:latin typeface="+mn-lt"/>
                <a:ea typeface="+mn-ea"/>
                <a:cs typeface="+mn-cs"/>
              </a:rPr>
              <a:t>Extended Service Set (ESS)= Set of stations in an ESA</a:t>
            </a:r>
          </a:p>
          <a:p>
            <a:endParaRPr lang="en-US" sz="1000" kern="1200" dirty="0">
              <a:solidFill>
                <a:schemeClr val="tx1"/>
              </a:solidFill>
              <a:effectLst/>
              <a:latin typeface="+mn-lt"/>
              <a:ea typeface="+mn-ea"/>
              <a:cs typeface="+mn-cs"/>
            </a:endParaRPr>
          </a:p>
          <a:p>
            <a:r>
              <a:rPr lang="en-US" sz="1000" kern="1200" dirty="0">
                <a:solidFill>
                  <a:schemeClr val="tx1"/>
                </a:solidFill>
                <a:effectLst/>
                <a:latin typeface="+mn-lt"/>
                <a:ea typeface="+mn-ea"/>
                <a:cs typeface="+mn-cs"/>
              </a:rPr>
              <a:t>Independent Basic Service Set (IBSS): Set of computers in ad-hoc mode. May not be connected to wired backbone.</a:t>
            </a:r>
          </a:p>
          <a:p>
            <a:endParaRPr lang="en-US" sz="1000" kern="1200" dirty="0">
              <a:solidFill>
                <a:schemeClr val="tx1"/>
              </a:solidFill>
              <a:effectLst/>
              <a:latin typeface="+mn-lt"/>
              <a:ea typeface="+mn-ea"/>
              <a:cs typeface="+mn-cs"/>
            </a:endParaRPr>
          </a:p>
          <a:p>
            <a:r>
              <a:rPr lang="en-US" sz="1000" kern="1200" dirty="0">
                <a:solidFill>
                  <a:schemeClr val="tx1"/>
                </a:solidFill>
                <a:effectLst/>
                <a:latin typeface="+mn-lt"/>
                <a:ea typeface="+mn-ea"/>
                <a:cs typeface="+mn-cs"/>
              </a:rPr>
              <a:t>Ad-hoc networks coexist and interoperate with infrastructure-based networks</a:t>
            </a:r>
          </a:p>
          <a:p>
            <a:endParaRPr lang="en-US" altLang="en-US" sz="1000" kern="1200" dirty="0">
              <a:solidFill>
                <a:schemeClr val="tx1"/>
              </a:solidFill>
              <a:effectLst/>
              <a:latin typeface="+mn-lt"/>
              <a:ea typeface="+mn-ea"/>
              <a:cs typeface="+mn-cs"/>
            </a:endParaRPr>
          </a:p>
          <a:p>
            <a:endParaRPr lang="en-US" altLang="en-US" dirty="0"/>
          </a:p>
          <a:p>
            <a:endParaRPr lang="en-US" altLang="en-US" dirty="0"/>
          </a:p>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52</a:t>
            </a:fld>
            <a:endParaRPr lang="en-US"/>
          </a:p>
        </p:txBody>
      </p:sp>
    </p:spTree>
    <p:extLst>
      <p:ext uri="{BB962C8B-B14F-4D97-AF65-F5344CB8AC3E}">
        <p14:creationId xmlns:p14="http://schemas.microsoft.com/office/powerpoint/2010/main" val="14808416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a:extLst>
              <a:ext uri="{FF2B5EF4-FFF2-40B4-BE49-F238E27FC236}">
                <a16:creationId xmlns:a16="http://schemas.microsoft.com/office/drawing/2014/main" id="{39C0D8CA-E1CB-4785-8CA3-1470C859130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a:extLst>
              <a:ext uri="{FF2B5EF4-FFF2-40B4-BE49-F238E27FC236}">
                <a16:creationId xmlns:a16="http://schemas.microsoft.com/office/drawing/2014/main" id="{EF63BE14-F2C5-4A57-98C6-88C413F3394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800" b="0" i="0" u="none" strike="noStrike" baseline="0" dirty="0">
                <a:latin typeface="TimesTenLTStd-Roman"/>
              </a:rPr>
              <a:t>the model developed by the 802.11 working group.</a:t>
            </a:r>
          </a:p>
          <a:p>
            <a:endParaRPr lang="en-US" altLang="en-US" sz="1800" b="0" i="0" u="none" strike="noStrike" baseline="0" dirty="0">
              <a:latin typeface="TimesTenLTStd-Roman"/>
            </a:endParaRPr>
          </a:p>
          <a:p>
            <a:pPr algn="l"/>
            <a:r>
              <a:rPr lang="en-US" sz="1800" b="0" i="0" u="none" strike="noStrike" baseline="0" dirty="0">
                <a:latin typeface="TimesTenLTStd-Roman"/>
              </a:rPr>
              <a:t>The smallest</a:t>
            </a:r>
          </a:p>
          <a:p>
            <a:pPr algn="l"/>
            <a:r>
              <a:rPr lang="en-US" sz="1800" b="0" i="0" u="none" strike="noStrike" baseline="0" dirty="0">
                <a:latin typeface="TimesTenLTStd-Roman"/>
              </a:rPr>
              <a:t>building block of a WLAN is a </a:t>
            </a:r>
            <a:r>
              <a:rPr lang="en-US" sz="1800" b="1" i="0" u="none" strike="noStrike" baseline="0" dirty="0">
                <a:latin typeface="TimesTenLTStd-Bold"/>
              </a:rPr>
              <a:t>basic service set (BSS)</a:t>
            </a:r>
            <a:r>
              <a:rPr lang="en-US" sz="1800" b="0" i="0" u="none" strike="noStrike" baseline="0" dirty="0">
                <a:latin typeface="TimesTenLTStd-Roman"/>
              </a:rPr>
              <a:t>, which consists of some number of stations executing the same MAC protocol and competing for access to the same shared wireless medium.</a:t>
            </a:r>
          </a:p>
          <a:p>
            <a:pPr algn="l"/>
            <a:endParaRPr lang="en-US" altLang="en-US" sz="1800" b="0" i="0" u="none" strike="noStrike" baseline="0" dirty="0">
              <a:latin typeface="TimesTenLTStd-Roman"/>
            </a:endParaRPr>
          </a:p>
          <a:p>
            <a:pPr algn="l"/>
            <a:r>
              <a:rPr lang="en-US" sz="1800" b="0" i="0" u="none" strike="noStrike" baseline="0" dirty="0">
                <a:latin typeface="TimesTenLTStd-Roman"/>
              </a:rPr>
              <a:t>The AP functions as a bridge and a relay point.</a:t>
            </a:r>
          </a:p>
          <a:p>
            <a:pPr algn="l"/>
            <a:endParaRPr lang="en-US" altLang="en-US" dirty="0"/>
          </a:p>
          <a:p>
            <a:pPr algn="l"/>
            <a:r>
              <a:rPr lang="en-US" sz="1800" b="0" i="0" u="none" strike="noStrike" baseline="0" dirty="0">
                <a:latin typeface="TimesTenLTStd-Roman"/>
              </a:rPr>
              <a:t>client stations do not communicate directly</a:t>
            </a:r>
          </a:p>
          <a:p>
            <a:pPr algn="l"/>
            <a:r>
              <a:rPr lang="en-US" sz="1800" b="0" i="0" u="none" strike="noStrike" baseline="0" dirty="0">
                <a:latin typeface="TimesTenLTStd-Roman"/>
              </a:rPr>
              <a:t>with one another. Rather, if one station in the BSS wants to communicate with another station in the same BSS, the MAC frame is first sent from the originating station to the AP, and then from the AP to the destination station. Similarly, a MAC</a:t>
            </a:r>
          </a:p>
          <a:p>
            <a:pPr algn="l"/>
            <a:r>
              <a:rPr lang="en-US" sz="1800" b="0" i="0" u="none" strike="noStrike" baseline="0" dirty="0">
                <a:latin typeface="TimesTenLTStd-Roman"/>
              </a:rPr>
              <a:t>frame from a station in the BSS to a remote station is sent from the local station to the AP and then relayed by the AP over the DS on its way to the destination station.</a:t>
            </a:r>
          </a:p>
          <a:p>
            <a:pPr algn="l"/>
            <a:endParaRPr lang="en-US" altLang="en-US" dirty="0"/>
          </a:p>
          <a:p>
            <a:pPr algn="l"/>
            <a:r>
              <a:rPr lang="en-US" sz="1800" b="0" i="0" u="none" strike="noStrike" baseline="0" dirty="0">
                <a:latin typeface="TimesTenLTStd-Roman"/>
              </a:rPr>
              <a:t>An </a:t>
            </a:r>
            <a:r>
              <a:rPr lang="en-US" sz="1800" b="1" i="0" u="none" strike="noStrike" baseline="0" dirty="0">
                <a:latin typeface="TimesTenLTStd-Bold"/>
              </a:rPr>
              <a:t>extended service set (ESS) </a:t>
            </a:r>
            <a:r>
              <a:rPr lang="en-US" sz="1800" b="0" i="0" u="none" strike="noStrike" baseline="0" dirty="0">
                <a:latin typeface="TimesTenLTStd-Roman"/>
              </a:rPr>
              <a:t>consists of two or more BSSs interconnected by</a:t>
            </a:r>
          </a:p>
          <a:p>
            <a:pPr algn="l"/>
            <a:r>
              <a:rPr lang="en-US" sz="1800" b="0" i="0" u="none" strike="noStrike" baseline="0" dirty="0">
                <a:latin typeface="TimesTenLTStd-Roman"/>
              </a:rPr>
              <a:t>a distribution system</a:t>
            </a:r>
          </a:p>
          <a:p>
            <a:pPr algn="l"/>
            <a:endParaRPr lang="en-US" altLang="en-US" sz="1800" b="0" i="0" u="none" strike="noStrike" baseline="0" dirty="0">
              <a:latin typeface="TimesTenLTStd-Roman"/>
            </a:endParaRPr>
          </a:p>
          <a:p>
            <a:pPr algn="l"/>
            <a:endParaRPr lang="en-US" altLang="en-US" dirty="0"/>
          </a:p>
          <a:p>
            <a:r>
              <a:rPr lang="en-US" altLang="en-US" dirty="0"/>
              <a:t>SSID: </a:t>
            </a:r>
            <a:r>
              <a:rPr lang="en-US" altLang="en-US" b="1" dirty="0"/>
              <a:t>service set ID</a:t>
            </a:r>
          </a:p>
          <a:p>
            <a:r>
              <a:rPr lang="en-US" altLang="en-US" dirty="0"/>
              <a:t>You go to room and you find what service re in, </a:t>
            </a:r>
            <a:r>
              <a:rPr lang="en-US" altLang="en-US" dirty="0" err="1"/>
              <a:t>ssid</a:t>
            </a:r>
            <a:endParaRPr lang="en-US" altLang="en-US" dirty="0"/>
          </a:p>
          <a:p>
            <a:r>
              <a:rPr lang="en-US" altLang="en-US" dirty="0"/>
              <a:t>The </a:t>
            </a:r>
            <a:r>
              <a:rPr lang="en-US" altLang="en-US" b="1" dirty="0"/>
              <a:t>SSID</a:t>
            </a:r>
            <a:r>
              <a:rPr lang="en-US" altLang="en-US" dirty="0"/>
              <a:t> (service set identifier) is the informal (human) name of the BSS (just like a </a:t>
            </a:r>
            <a:r>
              <a:rPr lang="en-US" altLang="en-US" dirty="0">
                <a:hlinkClick r:id="rId3" tooltip="Workgroup (computer networking)"/>
              </a:rPr>
              <a:t>Windows Workgroup</a:t>
            </a:r>
            <a:r>
              <a:rPr lang="en-US" altLang="en-US" dirty="0"/>
              <a:t> name).</a:t>
            </a:r>
          </a:p>
          <a:p>
            <a:endParaRPr lang="en-US" altLang="en-US" dirty="0"/>
          </a:p>
          <a:p>
            <a:r>
              <a:rPr lang="en-US" altLang="en-US" dirty="0"/>
              <a:t> A BSS is functionally a contention domain as a local or workgroup network is functionally a broadcast domain.</a:t>
            </a:r>
          </a:p>
          <a:p>
            <a:endParaRPr lang="en-US" altLang="en-US" dirty="0"/>
          </a:p>
          <a:p>
            <a:r>
              <a:rPr lang="en-US" altLang="en-US" dirty="0"/>
              <a:t>In an </a:t>
            </a:r>
            <a:r>
              <a:rPr lang="en-US" altLang="en-US" b="1" dirty="0"/>
              <a:t>ESS</a:t>
            </a:r>
            <a:r>
              <a:rPr lang="en-US" altLang="en-US" dirty="0"/>
              <a:t> (</a:t>
            </a:r>
            <a:r>
              <a:rPr lang="en-US" altLang="en-US" dirty="0">
                <a:hlinkClick r:id="rId4"/>
              </a:rPr>
              <a:t>extended service set</a:t>
            </a:r>
            <a:r>
              <a:rPr lang="en-US" altLang="en-US" dirty="0"/>
              <a:t>) each BSS still has its BSSID, however, the entire ESS uses only one SSID called an ESSID (to facilitate laptop and mobile internet device, MID, mobility; and voice over </a:t>
            </a:r>
            <a:r>
              <a:rPr lang="en-US" altLang="en-US" dirty="0" err="1"/>
              <a:t>wifi</a:t>
            </a:r>
            <a:r>
              <a:rPr lang="en-US" altLang="en-US" dirty="0"/>
              <a:t>, VoWiFi, roaming). </a:t>
            </a:r>
          </a:p>
          <a:p>
            <a:endParaRPr lang="en-US" altLang="en-US" dirty="0"/>
          </a:p>
          <a:p>
            <a:r>
              <a:rPr lang="en-US" sz="1200" kern="1200" dirty="0">
                <a:solidFill>
                  <a:schemeClr val="tx1"/>
                </a:solidFill>
                <a:effectLst/>
                <a:latin typeface="+mn-lt"/>
                <a:ea typeface="+mn-ea"/>
                <a:cs typeface="+mn-cs"/>
              </a:rPr>
              <a:t>Basic Service Area (BSA)= </a:t>
            </a:r>
            <a:r>
              <a:rPr lang="en-US" sz="1200" kern="1200" dirty="0" err="1">
                <a:solidFill>
                  <a:schemeClr val="tx1"/>
                </a:solidFill>
                <a:effectLst/>
                <a:latin typeface="+mn-lt"/>
                <a:ea typeface="+mn-ea"/>
                <a:cs typeface="+mn-cs"/>
              </a:rPr>
              <a:t>CellEach</a:t>
            </a:r>
            <a:r>
              <a:rPr lang="en-US" sz="1200" kern="1200" dirty="0">
                <a:solidFill>
                  <a:schemeClr val="tx1"/>
                </a:solidFill>
                <a:effectLst/>
                <a:latin typeface="+mn-lt"/>
                <a:ea typeface="+mn-ea"/>
                <a:cs typeface="+mn-cs"/>
              </a:rPr>
              <a:t> BSA may have several access points (APs)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Basic Service Set (BSS)= Set of stations associated with one AP</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Distribution System (DS)-wired backbone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Extended Service Area (ESA)= Multiple </a:t>
            </a:r>
            <a:r>
              <a:rPr lang="en-US" sz="1200" kern="1200" dirty="0" err="1">
                <a:solidFill>
                  <a:schemeClr val="tx1"/>
                </a:solidFill>
                <a:effectLst/>
                <a:latin typeface="+mn-lt"/>
                <a:ea typeface="+mn-ea"/>
                <a:cs typeface="+mn-cs"/>
              </a:rPr>
              <a:t>BSAsinterconnected</a:t>
            </a:r>
            <a:r>
              <a:rPr lang="en-US" sz="1200" kern="1200" dirty="0">
                <a:solidFill>
                  <a:schemeClr val="tx1"/>
                </a:solidFill>
                <a:effectLst/>
                <a:latin typeface="+mn-lt"/>
                <a:ea typeface="+mn-ea"/>
                <a:cs typeface="+mn-cs"/>
              </a:rPr>
              <a:t> via a distribution system</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Extended Service Set (ESS)= Set of stations in an ESA</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Independent Basic Service Set (IBSS): Set of computers in ad-hoc mode. May not be connected to wired backbone.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Ad-hoc networks coexist and interoperate with infrastructure-based networks</a:t>
            </a:r>
          </a:p>
          <a:p>
            <a:endParaRPr lang="en-US" altLang="en-US" sz="1200" kern="1200" dirty="0">
              <a:solidFill>
                <a:schemeClr val="tx1"/>
              </a:solidFill>
              <a:effectLst/>
              <a:latin typeface="+mn-lt"/>
              <a:ea typeface="+mn-ea"/>
              <a:cs typeface="+mn-cs"/>
            </a:endParaRPr>
          </a:p>
          <a:p>
            <a:endParaRPr lang="en-US" altLang="en-US" dirty="0"/>
          </a:p>
          <a:p>
            <a:endParaRPr lang="en-US" altLang="en-US" dirty="0"/>
          </a:p>
        </p:txBody>
      </p:sp>
      <p:sp>
        <p:nvSpPr>
          <p:cNvPr id="4" name="Footer Placeholder 3">
            <a:extLst>
              <a:ext uri="{FF2B5EF4-FFF2-40B4-BE49-F238E27FC236}">
                <a16:creationId xmlns:a16="http://schemas.microsoft.com/office/drawing/2014/main" id="{CCE9D814-C456-4653-94C9-0D7E074A6F74}"/>
              </a:ext>
            </a:extLst>
          </p:cNvPr>
          <p:cNvSpPr>
            <a:spLocks noGrp="1"/>
          </p:cNvSpPr>
          <p:nvPr>
            <p:ph type="ftr" sz="quarter" idx="4"/>
          </p:nvPr>
        </p:nvSpPr>
        <p:spPr/>
        <p:txBody>
          <a:bodyPr/>
          <a:lstStyle/>
          <a:p>
            <a:pPr>
              <a:defRPr/>
            </a:pPr>
            <a:r>
              <a:rPr lang="en-US"/>
              <a:t>https://habbal.gnomio.com/</a:t>
            </a:r>
          </a:p>
        </p:txBody>
      </p:sp>
      <p:sp>
        <p:nvSpPr>
          <p:cNvPr id="49157" name="Slide Number Placeholder 4">
            <a:extLst>
              <a:ext uri="{FF2B5EF4-FFF2-40B4-BE49-F238E27FC236}">
                <a16:creationId xmlns:a16="http://schemas.microsoft.com/office/drawing/2014/main" id="{75E1C2F5-B619-4CB8-A6E2-1286688E84B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9D39AC35-2C8A-4AD1-8817-CAF95F5832C7}" type="slidenum">
              <a:rPr lang="en-US" altLang="en-US" smtClean="0"/>
              <a:pPr/>
              <a:t>53</a:t>
            </a:fld>
            <a:endParaRPr lang="en-US" altLang="en-US"/>
          </a:p>
        </p:txBody>
      </p:sp>
    </p:spTree>
    <p:extLst>
      <p:ext uri="{BB962C8B-B14F-4D97-AF65-F5344CB8AC3E}">
        <p14:creationId xmlns:p14="http://schemas.microsoft.com/office/powerpoint/2010/main" val="2303957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5</a:t>
            </a:fld>
            <a:endParaRPr lang="en-US" altLang="en-US"/>
          </a:p>
        </p:txBody>
      </p:sp>
    </p:spTree>
    <p:extLst>
      <p:ext uri="{BB962C8B-B14F-4D97-AF65-F5344CB8AC3E}">
        <p14:creationId xmlns:p14="http://schemas.microsoft.com/office/powerpoint/2010/main" val="35428322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TenLTStd-Roman"/>
              </a:rPr>
              <a:t>Station services are</a:t>
            </a:r>
          </a:p>
          <a:p>
            <a:pPr algn="l"/>
            <a:r>
              <a:rPr lang="en-US" sz="1800" b="0" i="0" u="none" strike="noStrike" baseline="0" dirty="0">
                <a:latin typeface="TimesTenLTStd-Roman"/>
              </a:rPr>
              <a:t>implemented in every 802.11 station, including AP stations.</a:t>
            </a:r>
          </a:p>
          <a:p>
            <a:pPr algn="l"/>
            <a:endParaRPr lang="en-US" sz="1800" b="0" i="0" u="none" strike="noStrike" baseline="0" dirty="0">
              <a:latin typeface="TimesTenLTStd-Roman"/>
            </a:endParaRPr>
          </a:p>
          <a:p>
            <a:pPr algn="l"/>
            <a:r>
              <a:rPr lang="en-US" sz="1800" b="1" i="0" u="none" strike="noStrike" baseline="0" dirty="0">
                <a:latin typeface="TimesTenLTStd-Bold"/>
              </a:rPr>
              <a:t>MAC service data units (MSDUs) </a:t>
            </a:r>
            <a:r>
              <a:rPr lang="en-US" sz="1800" b="0" i="0" u="none" strike="noStrike" baseline="0" dirty="0">
                <a:latin typeface="TimesTenLTStd-Roman"/>
              </a:rPr>
              <a:t>between stations. The MSDU is the block of data passed</a:t>
            </a:r>
          </a:p>
          <a:p>
            <a:pPr algn="l"/>
            <a:r>
              <a:rPr lang="en-US" sz="1800" b="0" i="0" u="none" strike="noStrike" baseline="0" dirty="0">
                <a:latin typeface="TimesTenLTStd-Roman"/>
              </a:rPr>
              <a:t>down from the MAC user to the MAC layer;</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54</a:t>
            </a:fld>
            <a:endParaRPr lang="en-US"/>
          </a:p>
        </p:txBody>
      </p:sp>
    </p:spTree>
    <p:extLst>
      <p:ext uri="{BB962C8B-B14F-4D97-AF65-F5344CB8AC3E}">
        <p14:creationId xmlns:p14="http://schemas.microsoft.com/office/powerpoint/2010/main" val="23198251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a:extLst>
              <a:ext uri="{FF2B5EF4-FFF2-40B4-BE49-F238E27FC236}">
                <a16:creationId xmlns:a16="http://schemas.microsoft.com/office/drawing/2014/main" id="{39C0D8CA-E1CB-4785-8CA3-1470C859130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a:extLst>
              <a:ext uri="{FF2B5EF4-FFF2-40B4-BE49-F238E27FC236}">
                <a16:creationId xmlns:a16="http://schemas.microsoft.com/office/drawing/2014/main" id="{EF63BE14-F2C5-4A57-98C6-88C413F3394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800" b="0" i="0" u="none" strike="noStrike" baseline="0" dirty="0">
                <a:latin typeface="TimesTenLTStd-Roman"/>
              </a:rPr>
              <a:t>the model developed by the 802.11 working group.</a:t>
            </a:r>
          </a:p>
          <a:p>
            <a:endParaRPr lang="en-US" altLang="en-US" sz="1800" b="0" i="0" u="none" strike="noStrike" baseline="0" dirty="0">
              <a:latin typeface="TimesTenLTStd-Roman"/>
            </a:endParaRPr>
          </a:p>
          <a:p>
            <a:pPr algn="l"/>
            <a:r>
              <a:rPr lang="en-US" sz="1800" b="0" i="0" u="none" strike="noStrike" baseline="0" dirty="0">
                <a:latin typeface="TimesTenLTStd-Roman"/>
              </a:rPr>
              <a:t>The smallest</a:t>
            </a:r>
          </a:p>
          <a:p>
            <a:pPr algn="l"/>
            <a:r>
              <a:rPr lang="en-US" sz="1800" b="0" i="0" u="none" strike="noStrike" baseline="0" dirty="0">
                <a:latin typeface="TimesTenLTStd-Roman"/>
              </a:rPr>
              <a:t>building block of a WLAN is a </a:t>
            </a:r>
            <a:r>
              <a:rPr lang="en-US" sz="1800" b="1" i="0" u="none" strike="noStrike" baseline="0" dirty="0">
                <a:latin typeface="TimesTenLTStd-Bold"/>
              </a:rPr>
              <a:t>basic service set (BSS)</a:t>
            </a:r>
            <a:r>
              <a:rPr lang="en-US" sz="1800" b="0" i="0" u="none" strike="noStrike" baseline="0" dirty="0">
                <a:latin typeface="TimesTenLTStd-Roman"/>
              </a:rPr>
              <a:t>, which consists of some number of stations executing the same MAC protocol and competing for access to the same shared wireless medium.</a:t>
            </a:r>
          </a:p>
          <a:p>
            <a:pPr algn="l"/>
            <a:endParaRPr lang="en-US" altLang="en-US" sz="1800" b="0" i="0" u="none" strike="noStrike" baseline="0" dirty="0">
              <a:latin typeface="TimesTenLTStd-Roman"/>
            </a:endParaRPr>
          </a:p>
          <a:p>
            <a:pPr algn="l"/>
            <a:r>
              <a:rPr lang="en-US" sz="1800" b="0" i="0" u="none" strike="noStrike" baseline="0" dirty="0">
                <a:latin typeface="TimesTenLTStd-Roman"/>
              </a:rPr>
              <a:t>The AP functions as a bridge and a relay point.</a:t>
            </a:r>
          </a:p>
          <a:p>
            <a:pPr algn="l"/>
            <a:endParaRPr lang="en-US" altLang="en-US" dirty="0"/>
          </a:p>
          <a:p>
            <a:pPr algn="l"/>
            <a:r>
              <a:rPr lang="en-US" sz="1800" b="0" i="0" u="none" strike="noStrike" baseline="0" dirty="0">
                <a:latin typeface="TimesTenLTStd-Roman"/>
              </a:rPr>
              <a:t>client stations do not communicate directly</a:t>
            </a:r>
          </a:p>
          <a:p>
            <a:pPr algn="l"/>
            <a:r>
              <a:rPr lang="en-US" sz="1800" b="0" i="0" u="none" strike="noStrike" baseline="0" dirty="0">
                <a:latin typeface="TimesTenLTStd-Roman"/>
              </a:rPr>
              <a:t>with one another. Rather, if one station in the BSS wants to communicate with another station in the same BSS, the MAC frame is first sent from the originating station to the AP, and then from the AP to the destination station. Similarly, a MAC</a:t>
            </a:r>
          </a:p>
          <a:p>
            <a:pPr algn="l"/>
            <a:r>
              <a:rPr lang="en-US" sz="1800" b="0" i="0" u="none" strike="noStrike" baseline="0" dirty="0">
                <a:latin typeface="TimesTenLTStd-Roman"/>
              </a:rPr>
              <a:t>frame from a station in the BSS to a remote station is sent from the local station to the AP and then relayed by the AP over the DS on its way to the destination station.</a:t>
            </a:r>
          </a:p>
          <a:p>
            <a:pPr algn="l"/>
            <a:endParaRPr lang="en-US" altLang="en-US" dirty="0"/>
          </a:p>
          <a:p>
            <a:pPr algn="l"/>
            <a:r>
              <a:rPr lang="en-US" sz="1800" b="0" i="0" u="none" strike="noStrike" baseline="0" dirty="0">
                <a:latin typeface="TimesTenLTStd-Roman"/>
              </a:rPr>
              <a:t>An </a:t>
            </a:r>
            <a:r>
              <a:rPr lang="en-US" sz="1800" b="1" i="0" u="none" strike="noStrike" baseline="0" dirty="0">
                <a:latin typeface="TimesTenLTStd-Bold"/>
              </a:rPr>
              <a:t>extended service set (ESS) </a:t>
            </a:r>
            <a:r>
              <a:rPr lang="en-US" sz="1800" b="0" i="0" u="none" strike="noStrike" baseline="0" dirty="0">
                <a:latin typeface="TimesTenLTStd-Roman"/>
              </a:rPr>
              <a:t>consists of two or more BSSs interconnected by</a:t>
            </a:r>
          </a:p>
          <a:p>
            <a:pPr algn="l"/>
            <a:r>
              <a:rPr lang="en-US" sz="1800" b="0" i="0" u="none" strike="noStrike" baseline="0" dirty="0">
                <a:latin typeface="TimesTenLTStd-Roman"/>
              </a:rPr>
              <a:t>a distribution system</a:t>
            </a:r>
          </a:p>
          <a:p>
            <a:pPr algn="l"/>
            <a:endParaRPr lang="en-US" altLang="en-US" sz="1800" b="0" i="0" u="none" strike="noStrike" baseline="0" dirty="0">
              <a:latin typeface="TimesTenLTStd-Roman"/>
            </a:endParaRPr>
          </a:p>
          <a:p>
            <a:pPr algn="l"/>
            <a:endParaRPr lang="en-US" altLang="en-US" dirty="0"/>
          </a:p>
          <a:p>
            <a:r>
              <a:rPr lang="en-US" altLang="en-US" dirty="0"/>
              <a:t>SSID: </a:t>
            </a:r>
            <a:r>
              <a:rPr lang="en-US" altLang="en-US" b="1" dirty="0"/>
              <a:t>service set ID</a:t>
            </a:r>
          </a:p>
          <a:p>
            <a:r>
              <a:rPr lang="en-US" altLang="en-US" dirty="0"/>
              <a:t>You go to room and you find what service re in, </a:t>
            </a:r>
            <a:r>
              <a:rPr lang="en-US" altLang="en-US" dirty="0" err="1"/>
              <a:t>ssid</a:t>
            </a:r>
            <a:endParaRPr lang="en-US" altLang="en-US" dirty="0"/>
          </a:p>
          <a:p>
            <a:r>
              <a:rPr lang="en-US" altLang="en-US" dirty="0"/>
              <a:t>The </a:t>
            </a:r>
            <a:r>
              <a:rPr lang="en-US" altLang="en-US" b="1" dirty="0"/>
              <a:t>SSID</a:t>
            </a:r>
            <a:r>
              <a:rPr lang="en-US" altLang="en-US" dirty="0"/>
              <a:t> (service set identifier) is the informal (human) name of the BSS (just like a </a:t>
            </a:r>
            <a:r>
              <a:rPr lang="en-US" altLang="en-US" dirty="0">
                <a:hlinkClick r:id="rId3" tooltip="Workgroup (computer networking)"/>
              </a:rPr>
              <a:t>Windows Workgroup</a:t>
            </a:r>
            <a:r>
              <a:rPr lang="en-US" altLang="en-US" dirty="0"/>
              <a:t> name).</a:t>
            </a:r>
          </a:p>
          <a:p>
            <a:endParaRPr lang="en-US" altLang="en-US" dirty="0"/>
          </a:p>
          <a:p>
            <a:r>
              <a:rPr lang="en-US" altLang="en-US" dirty="0"/>
              <a:t> A BSS is functionally a contention domain as a local or workgroup network is functionally a broadcast domain.</a:t>
            </a:r>
          </a:p>
          <a:p>
            <a:endParaRPr lang="en-US" altLang="en-US" dirty="0"/>
          </a:p>
          <a:p>
            <a:r>
              <a:rPr lang="en-US" altLang="en-US" dirty="0"/>
              <a:t>In an </a:t>
            </a:r>
            <a:r>
              <a:rPr lang="en-US" altLang="en-US" b="1" dirty="0"/>
              <a:t>ESS</a:t>
            </a:r>
            <a:r>
              <a:rPr lang="en-US" altLang="en-US" dirty="0"/>
              <a:t> (</a:t>
            </a:r>
            <a:r>
              <a:rPr lang="en-US" altLang="en-US" dirty="0">
                <a:hlinkClick r:id="rId4"/>
              </a:rPr>
              <a:t>extended service set</a:t>
            </a:r>
            <a:r>
              <a:rPr lang="en-US" altLang="en-US" dirty="0"/>
              <a:t>) each BSS still has its BSSID, however, the entire ESS uses only one SSID called an ESSID (to facilitate laptop and mobile internet device, MID, mobility; and voice over </a:t>
            </a:r>
            <a:r>
              <a:rPr lang="en-US" altLang="en-US" dirty="0" err="1"/>
              <a:t>wifi</a:t>
            </a:r>
            <a:r>
              <a:rPr lang="en-US" altLang="en-US" dirty="0"/>
              <a:t>, VoWiFi, roaming). </a:t>
            </a:r>
          </a:p>
          <a:p>
            <a:endParaRPr lang="en-US" altLang="en-US" dirty="0"/>
          </a:p>
          <a:p>
            <a:r>
              <a:rPr lang="en-US" sz="1200" kern="1200" dirty="0">
                <a:solidFill>
                  <a:schemeClr val="tx1"/>
                </a:solidFill>
                <a:effectLst/>
                <a:latin typeface="+mn-lt"/>
                <a:ea typeface="+mn-ea"/>
                <a:cs typeface="+mn-cs"/>
              </a:rPr>
              <a:t>Basic Service Area (BSA)= </a:t>
            </a:r>
            <a:r>
              <a:rPr lang="en-US" sz="1200" kern="1200" dirty="0" err="1">
                <a:solidFill>
                  <a:schemeClr val="tx1"/>
                </a:solidFill>
                <a:effectLst/>
                <a:latin typeface="+mn-lt"/>
                <a:ea typeface="+mn-ea"/>
                <a:cs typeface="+mn-cs"/>
              </a:rPr>
              <a:t>CellEach</a:t>
            </a:r>
            <a:r>
              <a:rPr lang="en-US" sz="1200" kern="1200" dirty="0">
                <a:solidFill>
                  <a:schemeClr val="tx1"/>
                </a:solidFill>
                <a:effectLst/>
                <a:latin typeface="+mn-lt"/>
                <a:ea typeface="+mn-ea"/>
                <a:cs typeface="+mn-cs"/>
              </a:rPr>
              <a:t> BSA may have several access points (APs)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Basic Service Set (BSS)= Set of stations associated with one AP</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Distribution System (DS)-wired backbone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Extended Service Area (ESA)= Multiple </a:t>
            </a:r>
            <a:r>
              <a:rPr lang="en-US" sz="1200" kern="1200" dirty="0" err="1">
                <a:solidFill>
                  <a:schemeClr val="tx1"/>
                </a:solidFill>
                <a:effectLst/>
                <a:latin typeface="+mn-lt"/>
                <a:ea typeface="+mn-ea"/>
                <a:cs typeface="+mn-cs"/>
              </a:rPr>
              <a:t>BSAsinterconnected</a:t>
            </a:r>
            <a:r>
              <a:rPr lang="en-US" sz="1200" kern="1200" dirty="0">
                <a:solidFill>
                  <a:schemeClr val="tx1"/>
                </a:solidFill>
                <a:effectLst/>
                <a:latin typeface="+mn-lt"/>
                <a:ea typeface="+mn-ea"/>
                <a:cs typeface="+mn-cs"/>
              </a:rPr>
              <a:t> via a distribution system</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Extended Service Set (ESS)= Set of stations in an ESA</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Independent Basic Service Set (IBSS): Set of computers in ad-hoc mode. May not be connected to wired backbone.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Ad-hoc networks coexist and interoperate with infrastructure-based networks</a:t>
            </a:r>
          </a:p>
          <a:p>
            <a:endParaRPr lang="en-US" altLang="en-US" sz="1200" kern="1200" dirty="0">
              <a:solidFill>
                <a:schemeClr val="tx1"/>
              </a:solidFill>
              <a:effectLst/>
              <a:latin typeface="+mn-lt"/>
              <a:ea typeface="+mn-ea"/>
              <a:cs typeface="+mn-cs"/>
            </a:endParaRPr>
          </a:p>
          <a:p>
            <a:endParaRPr lang="en-US" altLang="en-US" dirty="0"/>
          </a:p>
          <a:p>
            <a:endParaRPr lang="en-US" altLang="en-US" dirty="0"/>
          </a:p>
        </p:txBody>
      </p:sp>
      <p:sp>
        <p:nvSpPr>
          <p:cNvPr id="4" name="Footer Placeholder 3">
            <a:extLst>
              <a:ext uri="{FF2B5EF4-FFF2-40B4-BE49-F238E27FC236}">
                <a16:creationId xmlns:a16="http://schemas.microsoft.com/office/drawing/2014/main" id="{CCE9D814-C456-4653-94C9-0D7E074A6F74}"/>
              </a:ext>
            </a:extLst>
          </p:cNvPr>
          <p:cNvSpPr>
            <a:spLocks noGrp="1"/>
          </p:cNvSpPr>
          <p:nvPr>
            <p:ph type="ftr" sz="quarter" idx="4"/>
          </p:nvPr>
        </p:nvSpPr>
        <p:spPr/>
        <p:txBody>
          <a:bodyPr/>
          <a:lstStyle/>
          <a:p>
            <a:pPr>
              <a:defRPr/>
            </a:pPr>
            <a:r>
              <a:rPr lang="en-US"/>
              <a:t>https://habbal.gnomio.com/</a:t>
            </a:r>
          </a:p>
        </p:txBody>
      </p:sp>
      <p:sp>
        <p:nvSpPr>
          <p:cNvPr id="49157" name="Slide Number Placeholder 4">
            <a:extLst>
              <a:ext uri="{FF2B5EF4-FFF2-40B4-BE49-F238E27FC236}">
                <a16:creationId xmlns:a16="http://schemas.microsoft.com/office/drawing/2014/main" id="{75E1C2F5-B619-4CB8-A6E2-1286688E84B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9D39AC35-2C8A-4AD1-8817-CAF95F5832C7}" type="slidenum">
              <a:rPr lang="en-US" altLang="en-US" smtClean="0"/>
              <a:pPr/>
              <a:t>55</a:t>
            </a:fld>
            <a:endParaRPr lang="en-US" altLang="en-US"/>
          </a:p>
        </p:txBody>
      </p:sp>
    </p:spTree>
    <p:extLst>
      <p:ext uri="{BB962C8B-B14F-4D97-AF65-F5344CB8AC3E}">
        <p14:creationId xmlns:p14="http://schemas.microsoft.com/office/powerpoint/2010/main" val="243221331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IEEE 802.11 defines nine services that need to be provided by the wireless LAN</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56</a:t>
            </a:fld>
            <a:endParaRPr lang="en-US"/>
          </a:p>
        </p:txBody>
      </p:sp>
    </p:spTree>
    <p:extLst>
      <p:ext uri="{BB962C8B-B14F-4D97-AF65-F5344CB8AC3E}">
        <p14:creationId xmlns:p14="http://schemas.microsoft.com/office/powerpoint/2010/main" val="8378336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Before looking at the concept of association, we need to describe the concept of mobility.</a:t>
            </a:r>
          </a:p>
          <a:p>
            <a:r>
              <a:rPr lang="en-US" sz="1200" b="0" i="0" u="none" strike="noStrike" kern="1200" baseline="0" dirty="0">
                <a:solidFill>
                  <a:schemeClr val="tx1"/>
                </a:solidFill>
                <a:latin typeface="+mn-lt"/>
                <a:ea typeface="+mn-ea"/>
                <a:cs typeface="+mn-cs"/>
              </a:rPr>
              <a:t>The standard defines three transition types, based on mobility:</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57</a:t>
            </a:fld>
            <a:endParaRPr lang="en-US"/>
          </a:p>
        </p:txBody>
      </p:sp>
    </p:spTree>
    <p:extLst>
      <p:ext uri="{BB962C8B-B14F-4D97-AF65-F5344CB8AC3E}">
        <p14:creationId xmlns:p14="http://schemas.microsoft.com/office/powerpoint/2010/main" val="32300126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Before the distribution service can deliver data to or accept data from a station, that station must be </a:t>
            </a:r>
            <a:r>
              <a:rPr lang="en-US" sz="1200" b="0" i="1" u="none" strike="noStrike" kern="1200" baseline="0" dirty="0">
                <a:solidFill>
                  <a:schemeClr val="tx1"/>
                </a:solidFill>
                <a:latin typeface="+mn-lt"/>
                <a:ea typeface="+mn-ea"/>
                <a:cs typeface="+mn-cs"/>
              </a:rPr>
              <a:t>associated</a:t>
            </a:r>
            <a:r>
              <a:rPr lang="en-US" sz="1200" b="0" i="0" u="none" strike="noStrike" kern="1200" baseline="0" dirty="0">
                <a:solidFill>
                  <a:schemeClr val="tx1"/>
                </a:solidFill>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58</a:t>
            </a:fld>
            <a:endParaRPr lang="en-US"/>
          </a:p>
        </p:txBody>
      </p:sp>
    </p:spTree>
    <p:extLst>
      <p:ext uri="{BB962C8B-B14F-4D97-AF65-F5344CB8AC3E}">
        <p14:creationId xmlns:p14="http://schemas.microsoft.com/office/powerpoint/2010/main" val="354391320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TenLTStd-Roman"/>
              </a:rPr>
              <a:t>Station services are</a:t>
            </a:r>
          </a:p>
          <a:p>
            <a:pPr algn="l"/>
            <a:r>
              <a:rPr lang="en-US" sz="1800" b="0" i="0" u="none" strike="noStrike" baseline="0" dirty="0">
                <a:latin typeface="TimesTenLTStd-Roman"/>
              </a:rPr>
              <a:t>implemented in every 802.11 station, including AP stations.</a:t>
            </a:r>
          </a:p>
          <a:p>
            <a:pPr algn="l"/>
            <a:endParaRPr lang="en-US" sz="1800" b="0" i="0" u="none" strike="noStrike" baseline="0" dirty="0">
              <a:latin typeface="TimesTenLTStd-Roman"/>
            </a:endParaRPr>
          </a:p>
          <a:p>
            <a:pPr algn="l"/>
            <a:r>
              <a:rPr lang="en-US" sz="1800" b="1" i="0" u="none" strike="noStrike" baseline="0" dirty="0">
                <a:latin typeface="TimesTenLTStd-Bold"/>
              </a:rPr>
              <a:t>MAC service data units (MSDUs) </a:t>
            </a:r>
            <a:r>
              <a:rPr lang="en-US" sz="1800" b="0" i="0" u="none" strike="noStrike" baseline="0" dirty="0">
                <a:latin typeface="TimesTenLTStd-Roman"/>
              </a:rPr>
              <a:t>between stations. The MSDU is the block of data passed</a:t>
            </a:r>
          </a:p>
          <a:p>
            <a:pPr algn="l"/>
            <a:r>
              <a:rPr lang="en-US" sz="1800" b="0" i="0" u="none" strike="noStrike" baseline="0" dirty="0">
                <a:latin typeface="TimesTenLTStd-Roman"/>
              </a:rPr>
              <a:t>down from the MAC user to the MAC layer;</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59</a:t>
            </a:fld>
            <a:endParaRPr lang="en-US"/>
          </a:p>
        </p:txBody>
      </p:sp>
    </p:spTree>
    <p:extLst>
      <p:ext uri="{BB962C8B-B14F-4D97-AF65-F5344CB8AC3E}">
        <p14:creationId xmlns:p14="http://schemas.microsoft.com/office/powerpoint/2010/main" val="277304882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MY" altLang="en-US" dirty="0"/>
              <a:t>We will talk about wireless network: WLAN</a:t>
            </a:r>
          </a:p>
          <a:p>
            <a:endParaRPr lang="en-MY" altLang="en-US" dirty="0"/>
          </a:p>
          <a:p>
            <a:r>
              <a:rPr lang="en-MY" altLang="en-US" dirty="0"/>
              <a:t>LCC” logical link control</a:t>
            </a:r>
          </a:p>
          <a:p>
            <a:r>
              <a:rPr lang="en-MY" altLang="en-US" dirty="0"/>
              <a:t>MAC: Medium  access control</a:t>
            </a:r>
          </a:p>
          <a:p>
            <a:endParaRPr lang="en-MY" altLang="en-US" dirty="0"/>
          </a:p>
          <a:p>
            <a:r>
              <a:rPr lang="en-US" altLang="en-US" dirty="0"/>
              <a:t>Standard</a:t>
            </a:r>
          </a:p>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60</a:t>
            </a:fld>
            <a:endParaRPr lang="en-US" altLang="en-US"/>
          </a:p>
        </p:txBody>
      </p:sp>
    </p:spTree>
    <p:extLst>
      <p:ext uri="{BB962C8B-B14F-4D97-AF65-F5344CB8AC3E}">
        <p14:creationId xmlns:p14="http://schemas.microsoft.com/office/powerpoint/2010/main" val="100818405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MY" altLang="en-US" dirty="0"/>
              <a:t>We will talk about wireless network: WLAN</a:t>
            </a:r>
          </a:p>
          <a:p>
            <a:endParaRPr lang="en-MY" altLang="en-US" dirty="0"/>
          </a:p>
          <a:p>
            <a:r>
              <a:rPr lang="en-MY" altLang="en-US" dirty="0"/>
              <a:t>LCC” logical link control</a:t>
            </a:r>
          </a:p>
          <a:p>
            <a:r>
              <a:rPr lang="en-MY" altLang="en-US" dirty="0"/>
              <a:t>MAC: Medium  access control</a:t>
            </a:r>
          </a:p>
          <a:p>
            <a:endParaRPr lang="en-MY" altLang="en-US" dirty="0"/>
          </a:p>
          <a:p>
            <a:r>
              <a:rPr lang="en-US" altLang="en-US" dirty="0"/>
              <a:t>Standard</a:t>
            </a:r>
          </a:p>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61</a:t>
            </a:fld>
            <a:endParaRPr lang="en-US" altLang="en-US"/>
          </a:p>
        </p:txBody>
      </p:sp>
    </p:spTree>
    <p:extLst>
      <p:ext uri="{BB962C8B-B14F-4D97-AF65-F5344CB8AC3E}">
        <p14:creationId xmlns:p14="http://schemas.microsoft.com/office/powerpoint/2010/main" val="326566615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MY" altLang="en-US" dirty="0"/>
              <a:t>We will talk about wireless network: WLAN</a:t>
            </a:r>
          </a:p>
          <a:p>
            <a:endParaRPr lang="en-MY" altLang="en-US" dirty="0"/>
          </a:p>
          <a:p>
            <a:r>
              <a:rPr lang="en-MY" altLang="en-US" dirty="0"/>
              <a:t>LCC” logical link control</a:t>
            </a:r>
          </a:p>
          <a:p>
            <a:r>
              <a:rPr lang="en-MY" altLang="en-US" dirty="0"/>
              <a:t>MAC: Medium  access control</a:t>
            </a:r>
          </a:p>
          <a:p>
            <a:endParaRPr lang="en-MY" altLang="en-US" dirty="0"/>
          </a:p>
          <a:p>
            <a:r>
              <a:rPr lang="en-US" altLang="en-US" dirty="0"/>
              <a:t>Standard</a:t>
            </a:r>
          </a:p>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62</a:t>
            </a:fld>
            <a:endParaRPr lang="en-US" altLang="en-US"/>
          </a:p>
        </p:txBody>
      </p:sp>
    </p:spTree>
    <p:extLst>
      <p:ext uri="{BB962C8B-B14F-4D97-AF65-F5344CB8AC3E}">
        <p14:creationId xmlns:p14="http://schemas.microsoft.com/office/powerpoint/2010/main" val="66023787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IEEE 802.11 working group developed the most prominent specification for WLANs.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architecture of a LAN is best described in terms of a layering of protocols that organize the basic functions of a LAN</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63</a:t>
            </a:fld>
            <a:endParaRPr lang="en-US"/>
          </a:p>
        </p:txBody>
      </p:sp>
    </p:spTree>
    <p:extLst>
      <p:ext uri="{BB962C8B-B14F-4D97-AF65-F5344CB8AC3E}">
        <p14:creationId xmlns:p14="http://schemas.microsoft.com/office/powerpoint/2010/main" val="3084074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6</a:t>
            </a:fld>
            <a:endParaRPr lang="en-US" altLang="en-US"/>
          </a:p>
        </p:txBody>
      </p:sp>
    </p:spTree>
    <p:extLst>
      <p:ext uri="{BB962C8B-B14F-4D97-AF65-F5344CB8AC3E}">
        <p14:creationId xmlns:p14="http://schemas.microsoft.com/office/powerpoint/2010/main" val="28428384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IEEE 802.11 working group developed the most prominent specification for WLANs.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architecture of a LAN is best described in terms of a layering of protocols that organize the basic functions of a LAN</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64</a:t>
            </a:fld>
            <a:endParaRPr lang="en-US"/>
          </a:p>
        </p:txBody>
      </p:sp>
    </p:spTree>
    <p:extLst>
      <p:ext uri="{BB962C8B-B14F-4D97-AF65-F5344CB8AC3E}">
        <p14:creationId xmlns:p14="http://schemas.microsoft.com/office/powerpoint/2010/main" val="44022278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IEEE 802.11 working group developed the most prominent specification for WLANs.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architecture of a LAN is best described in terms of a layering of protocols that organize the basic functions of a LAN</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65</a:t>
            </a:fld>
            <a:endParaRPr lang="en-US"/>
          </a:p>
        </p:txBody>
      </p:sp>
    </p:spTree>
    <p:extLst>
      <p:ext uri="{BB962C8B-B14F-4D97-AF65-F5344CB8AC3E}">
        <p14:creationId xmlns:p14="http://schemas.microsoft.com/office/powerpoint/2010/main" val="349831586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IEEE 802.11 working group developed the most prominent specification for WLANs.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architecture of a LAN is best described in terms of a layering of protocols that organize the basic functions of a LAN</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66</a:t>
            </a:fld>
            <a:endParaRPr lang="en-US"/>
          </a:p>
        </p:txBody>
      </p:sp>
    </p:spTree>
    <p:extLst>
      <p:ext uri="{BB962C8B-B14F-4D97-AF65-F5344CB8AC3E}">
        <p14:creationId xmlns:p14="http://schemas.microsoft.com/office/powerpoint/2010/main" val="257654433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IEEE 802.11 working group developed the most prominent specification for WLANs.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architecture of a LAN is best described in terms of a layering of protocols that organize the basic functions of a LAN</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67</a:t>
            </a:fld>
            <a:endParaRPr lang="en-US"/>
          </a:p>
        </p:txBody>
      </p:sp>
    </p:spTree>
    <p:extLst>
      <p:ext uri="{BB962C8B-B14F-4D97-AF65-F5344CB8AC3E}">
        <p14:creationId xmlns:p14="http://schemas.microsoft.com/office/powerpoint/2010/main" val="172480802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a:solidFill>
                  <a:schemeClr val="tx1"/>
                </a:solidFill>
                <a:latin typeface="+mn-lt"/>
                <a:ea typeface="+mn-ea"/>
                <a:cs typeface="+mn-cs"/>
              </a:rPr>
              <a:t>a discussion of LAN protocols is concerned principally</a:t>
            </a:r>
          </a:p>
          <a:p>
            <a:r>
              <a:rPr lang="en-US" sz="1200" b="1" i="0" u="none" strike="noStrike" kern="1200" baseline="0" dirty="0">
                <a:solidFill>
                  <a:schemeClr val="tx1"/>
                </a:solidFill>
                <a:latin typeface="+mn-lt"/>
                <a:ea typeface="+mn-ea"/>
                <a:cs typeface="+mn-cs"/>
              </a:rPr>
              <a:t>with lower layers of the OSI model</a:t>
            </a:r>
            <a:endParaRPr lang="en-MY" altLang="en-US" b="1" dirty="0"/>
          </a:p>
          <a:p>
            <a:endParaRPr lang="en-MY" altLang="en-US" dirty="0"/>
          </a:p>
          <a:p>
            <a:endParaRPr lang="en-MY" altLang="en-US" dirty="0"/>
          </a:p>
          <a:p>
            <a:r>
              <a:rPr lang="en-US" sz="1200" b="0" i="0" u="none" strike="noStrike" kern="1200" baseline="0" dirty="0">
                <a:solidFill>
                  <a:schemeClr val="tx1"/>
                </a:solidFill>
                <a:latin typeface="+mn-lt"/>
                <a:ea typeface="+mn-ea"/>
                <a:cs typeface="+mn-cs"/>
              </a:rPr>
              <a:t>This architecture was developed by the IEEE 802 committee and has been adopted</a:t>
            </a:r>
          </a:p>
          <a:p>
            <a:r>
              <a:rPr lang="en-US" sz="1200" b="0" i="0" u="none" strike="noStrike" kern="1200" baseline="0" dirty="0">
                <a:solidFill>
                  <a:schemeClr val="tx1"/>
                </a:solidFill>
                <a:latin typeface="+mn-lt"/>
                <a:ea typeface="+mn-ea"/>
                <a:cs typeface="+mn-cs"/>
              </a:rPr>
              <a:t>by all organizations working on the specification of LAN standards</a:t>
            </a:r>
          </a:p>
          <a:p>
            <a:endParaRPr lang="en-US" altLang="en-US" sz="1200" b="0" i="0" u="none" strike="noStrike" kern="1200" baseline="0" dirty="0">
              <a:solidFill>
                <a:schemeClr val="tx1"/>
              </a:solidFill>
              <a:latin typeface="+mn-lt"/>
              <a:ea typeface="+mn-ea"/>
              <a:cs typeface="+mn-cs"/>
            </a:endParaRPr>
          </a:p>
          <a:p>
            <a:pPr>
              <a:lnSpc>
                <a:spcPct val="90000"/>
              </a:lnSpc>
            </a:pPr>
            <a:r>
              <a:rPr lang="en-US" sz="2800" b="1" dirty="0"/>
              <a:t>Functions of logical link control (LLC) Layer:</a:t>
            </a:r>
          </a:p>
          <a:p>
            <a:pPr lvl="1">
              <a:lnSpc>
                <a:spcPct val="90000"/>
              </a:lnSpc>
            </a:pPr>
            <a:r>
              <a:rPr lang="en-US" sz="2400" dirty="0"/>
              <a:t>Provide an interface to higher layers and perform flow and error control</a:t>
            </a:r>
          </a:p>
          <a:p>
            <a:endParaRPr lang="en-MY" altLang="en-US" dirty="0"/>
          </a:p>
          <a:p>
            <a:pPr>
              <a:lnSpc>
                <a:spcPct val="90000"/>
              </a:lnSpc>
            </a:pPr>
            <a:r>
              <a:rPr lang="en-US" sz="2800" dirty="0"/>
              <a:t>Functions of medium access control (MAC) layer:</a:t>
            </a:r>
          </a:p>
          <a:p>
            <a:pPr lvl="1">
              <a:lnSpc>
                <a:spcPct val="90000"/>
              </a:lnSpc>
            </a:pPr>
            <a:r>
              <a:rPr lang="en-US" sz="2400" dirty="0"/>
              <a:t>On transmission, assemble data into a frame with address and error detection fields (MPDU = PLCP SDU )</a:t>
            </a:r>
          </a:p>
          <a:p>
            <a:pPr lvl="1">
              <a:lnSpc>
                <a:spcPct val="90000"/>
              </a:lnSpc>
            </a:pPr>
            <a:r>
              <a:rPr lang="en-US" sz="2400" dirty="0"/>
              <a:t>On reception, disassemble frame and perform address recognition and error detection</a:t>
            </a:r>
          </a:p>
          <a:p>
            <a:pPr lvl="1">
              <a:lnSpc>
                <a:spcPct val="90000"/>
              </a:lnSpc>
            </a:pPr>
            <a:r>
              <a:rPr lang="en-US" sz="2400" b="1" u="sng" dirty="0"/>
              <a:t>Govern access to the LAN transmission medium</a:t>
            </a:r>
          </a:p>
          <a:p>
            <a:pPr lvl="1">
              <a:lnSpc>
                <a:spcPct val="90000"/>
              </a:lnSpc>
            </a:pPr>
            <a:endParaRPr lang="en-US" sz="2400" b="1" u="sng" dirty="0"/>
          </a:p>
          <a:p>
            <a:r>
              <a:rPr lang="en-US" b="1" dirty="0"/>
              <a:t>Functions of physical layer:</a:t>
            </a:r>
          </a:p>
          <a:p>
            <a:pPr lvl="1"/>
            <a:r>
              <a:rPr lang="en-US" dirty="0"/>
              <a:t>Encoding/decoding of signals</a:t>
            </a:r>
          </a:p>
          <a:p>
            <a:pPr lvl="1"/>
            <a:r>
              <a:rPr lang="en-US" dirty="0"/>
              <a:t>Preamble generation/removal (for synchronization)</a:t>
            </a:r>
          </a:p>
          <a:p>
            <a:pPr lvl="1"/>
            <a:r>
              <a:rPr lang="en-US" dirty="0"/>
              <a:t>Bit transmission/reception</a:t>
            </a:r>
          </a:p>
          <a:p>
            <a:endParaRPr lang="en-US" dirty="0"/>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Physical layer convergence procedure (PLCP): </a:t>
            </a:r>
            <a:r>
              <a:rPr lang="en-US" sz="1200" b="0" i="0" u="none" strike="noStrike" kern="1200" baseline="0" dirty="0">
                <a:solidFill>
                  <a:schemeClr val="tx1"/>
                </a:solidFill>
                <a:latin typeface="+mn-lt"/>
                <a:ea typeface="+mn-ea"/>
                <a:cs typeface="+mn-cs"/>
              </a:rPr>
              <a:t>Defines a method of mapping</a:t>
            </a:r>
          </a:p>
          <a:p>
            <a:r>
              <a:rPr lang="en-US" sz="1200" b="0" i="0" u="none" strike="noStrike" kern="1200" baseline="0" dirty="0">
                <a:solidFill>
                  <a:schemeClr val="tx1"/>
                </a:solidFill>
                <a:latin typeface="+mn-lt"/>
                <a:ea typeface="+mn-ea"/>
                <a:cs typeface="+mn-cs"/>
              </a:rPr>
              <a:t>802.11 MAC layer protocol data units (MPDUs) into a framing format suitable</a:t>
            </a:r>
          </a:p>
          <a:p>
            <a:r>
              <a:rPr lang="en-US" sz="1200" b="0" i="0" u="none" strike="noStrike" kern="1200" baseline="0" dirty="0">
                <a:solidFill>
                  <a:schemeClr val="tx1"/>
                </a:solidFill>
                <a:latin typeface="+mn-lt"/>
                <a:ea typeface="+mn-ea"/>
                <a:cs typeface="+mn-cs"/>
              </a:rPr>
              <a:t>for sending and receiving user data and management information between two</a:t>
            </a:r>
          </a:p>
          <a:p>
            <a:r>
              <a:rPr lang="en-US" sz="1200" b="0" i="0" u="none" strike="noStrike" kern="1200" baseline="0" dirty="0">
                <a:solidFill>
                  <a:schemeClr val="tx1"/>
                </a:solidFill>
                <a:latin typeface="+mn-lt"/>
                <a:ea typeface="+mn-ea"/>
                <a:cs typeface="+mn-cs"/>
              </a:rPr>
              <a:t>or more stations using the associated PMD sublayer.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Physical medium dependent (PMD) sublayer: </a:t>
            </a:r>
            <a:r>
              <a:rPr lang="en-US" sz="1200" b="0" i="0" u="none" strike="noStrike" kern="1200" baseline="0" dirty="0">
                <a:solidFill>
                  <a:schemeClr val="tx1"/>
                </a:solidFill>
                <a:latin typeface="+mn-lt"/>
                <a:ea typeface="+mn-ea"/>
                <a:cs typeface="+mn-cs"/>
              </a:rPr>
              <a:t>Defines the characteristics of,</a:t>
            </a:r>
          </a:p>
          <a:p>
            <a:r>
              <a:rPr lang="en-US" sz="1200" b="0" i="0" u="none" strike="noStrike" kern="1200" baseline="0" dirty="0">
                <a:solidFill>
                  <a:schemeClr val="tx1"/>
                </a:solidFill>
                <a:latin typeface="+mn-lt"/>
                <a:ea typeface="+mn-ea"/>
                <a:cs typeface="+mn-cs"/>
              </a:rPr>
              <a:t>and method of transmitting and receiving, user data through a wireless medium between two or more stations.</a:t>
            </a:r>
          </a:p>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68</a:t>
            </a:fld>
            <a:endParaRPr lang="en-US"/>
          </a:p>
        </p:txBody>
      </p:sp>
    </p:spTree>
    <p:extLst>
      <p:ext uri="{BB962C8B-B14F-4D97-AF65-F5344CB8AC3E}">
        <p14:creationId xmlns:p14="http://schemas.microsoft.com/office/powerpoint/2010/main" val="176117148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physical layer is further subdivided into</a:t>
            </a:r>
          </a:p>
          <a:p>
            <a:r>
              <a:rPr lang="en-US" sz="1200" b="0" i="0" u="none" strike="noStrike" kern="1200" baseline="0" dirty="0">
                <a:solidFill>
                  <a:schemeClr val="tx1"/>
                </a:solidFill>
                <a:latin typeface="+mn-lt"/>
                <a:ea typeface="+mn-ea"/>
                <a:cs typeface="+mn-cs"/>
              </a:rPr>
              <a:t>sublayers. In the case of IEEE 802.11, two sublayers are defined:</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Physical layer convergence procedure (PLCP): </a:t>
            </a:r>
            <a:r>
              <a:rPr lang="en-US" sz="1200" b="0" i="0" u="none" strike="noStrike" kern="1200" baseline="0" dirty="0">
                <a:solidFill>
                  <a:schemeClr val="tx1"/>
                </a:solidFill>
                <a:latin typeface="+mn-lt"/>
                <a:ea typeface="+mn-ea"/>
                <a:cs typeface="+mn-cs"/>
              </a:rPr>
              <a:t>Defines a method of mapping</a:t>
            </a:r>
          </a:p>
          <a:p>
            <a:r>
              <a:rPr lang="en-US" sz="1200" b="0" i="0" u="none" strike="noStrike" kern="1200" baseline="0" dirty="0">
                <a:solidFill>
                  <a:schemeClr val="tx1"/>
                </a:solidFill>
                <a:latin typeface="+mn-lt"/>
                <a:ea typeface="+mn-ea"/>
                <a:cs typeface="+mn-cs"/>
              </a:rPr>
              <a:t>802.11 MAC layer protocol data units (MPDUs) into a framing format suitable</a:t>
            </a:r>
          </a:p>
          <a:p>
            <a:r>
              <a:rPr lang="en-US" sz="1200" b="0" i="0" u="none" strike="noStrike" kern="1200" baseline="0" dirty="0">
                <a:solidFill>
                  <a:schemeClr val="tx1"/>
                </a:solidFill>
                <a:latin typeface="+mn-lt"/>
                <a:ea typeface="+mn-ea"/>
                <a:cs typeface="+mn-cs"/>
              </a:rPr>
              <a:t>for sending and receiving user data and management information between two</a:t>
            </a:r>
          </a:p>
          <a:p>
            <a:r>
              <a:rPr lang="en-US" sz="1200" b="0" i="0" u="none" strike="noStrike" kern="1200" baseline="0" dirty="0">
                <a:solidFill>
                  <a:schemeClr val="tx1"/>
                </a:solidFill>
                <a:latin typeface="+mn-lt"/>
                <a:ea typeface="+mn-ea"/>
                <a:cs typeface="+mn-cs"/>
              </a:rPr>
              <a:t>or more stations using the associated PMD sublayer.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Physical medium dependent (PMD) sublayer: </a:t>
            </a:r>
            <a:r>
              <a:rPr lang="en-US" sz="1200" b="0" i="0" u="none" strike="noStrike" kern="1200" baseline="0" dirty="0">
                <a:solidFill>
                  <a:schemeClr val="tx1"/>
                </a:solidFill>
                <a:latin typeface="+mn-lt"/>
                <a:ea typeface="+mn-ea"/>
                <a:cs typeface="+mn-cs"/>
              </a:rPr>
              <a:t>Defines the characteristics of,</a:t>
            </a:r>
          </a:p>
          <a:p>
            <a:r>
              <a:rPr lang="en-US" sz="1200" b="0" i="0" u="none" strike="noStrike" kern="1200" baseline="0" dirty="0">
                <a:solidFill>
                  <a:schemeClr val="tx1"/>
                </a:solidFill>
                <a:latin typeface="+mn-lt"/>
                <a:ea typeface="+mn-ea"/>
                <a:cs typeface="+mn-cs"/>
              </a:rPr>
              <a:t>and method of transmitting and receiving, user data through a wireless medium between two or more stations.</a:t>
            </a:r>
          </a:p>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AA602FCD-52E2-834C-8B77-4B536AC17C68}" type="slidenum">
              <a:rPr lang="en-US" smtClean="0"/>
              <a:t>69</a:t>
            </a:fld>
            <a:endParaRPr lang="en-US"/>
          </a:p>
        </p:txBody>
      </p:sp>
    </p:spTree>
    <p:extLst>
      <p:ext uri="{BB962C8B-B14F-4D97-AF65-F5344CB8AC3E}">
        <p14:creationId xmlns:p14="http://schemas.microsoft.com/office/powerpoint/2010/main" val="90770576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70</a:t>
            </a:fld>
            <a:endParaRPr lang="en-US"/>
          </a:p>
        </p:txBody>
      </p:sp>
    </p:spTree>
    <p:extLst>
      <p:ext uri="{BB962C8B-B14F-4D97-AF65-F5344CB8AC3E}">
        <p14:creationId xmlns:p14="http://schemas.microsoft.com/office/powerpoint/2010/main" val="318018176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71</a:t>
            </a:fld>
            <a:endParaRPr lang="en-US"/>
          </a:p>
        </p:txBody>
      </p:sp>
    </p:spTree>
    <p:extLst>
      <p:ext uri="{BB962C8B-B14F-4D97-AF65-F5344CB8AC3E}">
        <p14:creationId xmlns:p14="http://schemas.microsoft.com/office/powerpoint/2010/main" val="357063993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72</a:t>
            </a:fld>
            <a:endParaRPr lang="en-US"/>
          </a:p>
        </p:txBody>
      </p:sp>
    </p:spTree>
    <p:extLst>
      <p:ext uri="{BB962C8B-B14F-4D97-AF65-F5344CB8AC3E}">
        <p14:creationId xmlns:p14="http://schemas.microsoft.com/office/powerpoint/2010/main" val="88020332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73</a:t>
            </a:fld>
            <a:endParaRPr lang="en-US"/>
          </a:p>
        </p:txBody>
      </p:sp>
    </p:spTree>
    <p:extLst>
      <p:ext uri="{BB962C8B-B14F-4D97-AF65-F5344CB8AC3E}">
        <p14:creationId xmlns:p14="http://schemas.microsoft.com/office/powerpoint/2010/main" val="4137899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7</a:t>
            </a:fld>
            <a:endParaRPr lang="en-US" altLang="en-US"/>
          </a:p>
        </p:txBody>
      </p:sp>
    </p:spTree>
    <p:extLst>
      <p:ext uri="{BB962C8B-B14F-4D97-AF65-F5344CB8AC3E}">
        <p14:creationId xmlns:p14="http://schemas.microsoft.com/office/powerpoint/2010/main" val="171302342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AA602FCD-52E2-834C-8B77-4B536AC17C68}" type="slidenum">
              <a:rPr lang="en-US" smtClean="0"/>
              <a:t>75</a:t>
            </a:fld>
            <a:endParaRPr lang="en-US"/>
          </a:p>
        </p:txBody>
      </p:sp>
    </p:spTree>
    <p:extLst>
      <p:ext uri="{BB962C8B-B14F-4D97-AF65-F5344CB8AC3E}">
        <p14:creationId xmlns:p14="http://schemas.microsoft.com/office/powerpoint/2010/main" val="127341186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a:extLst>
              <a:ext uri="{FF2B5EF4-FFF2-40B4-BE49-F238E27FC236}">
                <a16:creationId xmlns:a16="http://schemas.microsoft.com/office/drawing/2014/main" id="{7CF1D7DC-EA3E-4DBF-A02C-89C82BCADFA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a:extLst>
              <a:ext uri="{FF2B5EF4-FFF2-40B4-BE49-F238E27FC236}">
                <a16:creationId xmlns:a16="http://schemas.microsoft.com/office/drawing/2014/main" id="{CD2D63EC-8B0D-4547-A97B-2AE2C325CE5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4" name="Footer Placeholder 3">
            <a:extLst>
              <a:ext uri="{FF2B5EF4-FFF2-40B4-BE49-F238E27FC236}">
                <a16:creationId xmlns:a16="http://schemas.microsoft.com/office/drawing/2014/main" id="{60E1F876-E040-4EA1-A225-D08AC8BC06AA}"/>
              </a:ext>
            </a:extLst>
          </p:cNvPr>
          <p:cNvSpPr>
            <a:spLocks noGrp="1"/>
          </p:cNvSpPr>
          <p:nvPr>
            <p:ph type="ftr" sz="quarter" idx="4"/>
          </p:nvPr>
        </p:nvSpPr>
        <p:spPr/>
        <p:txBody>
          <a:bodyPr/>
          <a:lstStyle/>
          <a:p>
            <a:pPr>
              <a:defRPr/>
            </a:pPr>
            <a:r>
              <a:rPr lang="en-US"/>
              <a:t>https://habbal.gnomio.com/</a:t>
            </a:r>
          </a:p>
        </p:txBody>
      </p:sp>
      <p:sp>
        <p:nvSpPr>
          <p:cNvPr id="31749" name="Slide Number Placeholder 4">
            <a:extLst>
              <a:ext uri="{FF2B5EF4-FFF2-40B4-BE49-F238E27FC236}">
                <a16:creationId xmlns:a16="http://schemas.microsoft.com/office/drawing/2014/main" id="{B1A88344-1974-4A26-BF56-28E956230AF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F5E82474-65C8-4E0B-8CEC-F2A6724B7F54}" type="slidenum">
              <a:rPr lang="en-US" altLang="en-US" smtClean="0"/>
              <a:pPr/>
              <a:t>76</a:t>
            </a:fld>
            <a:endParaRPr lang="en-US"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a:extLst>
              <a:ext uri="{FF2B5EF4-FFF2-40B4-BE49-F238E27FC236}">
                <a16:creationId xmlns:a16="http://schemas.microsoft.com/office/drawing/2014/main" id="{6E6457E5-7005-4D8E-BDE1-87431290254D}"/>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Notes Placeholder 2">
            <a:extLst>
              <a:ext uri="{FF2B5EF4-FFF2-40B4-BE49-F238E27FC236}">
                <a16:creationId xmlns:a16="http://schemas.microsoft.com/office/drawing/2014/main" id="{F9AE4ED1-660C-4BDA-906D-19FB371789DB}"/>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4" name="Footer Placeholder 3">
            <a:extLst>
              <a:ext uri="{FF2B5EF4-FFF2-40B4-BE49-F238E27FC236}">
                <a16:creationId xmlns:a16="http://schemas.microsoft.com/office/drawing/2014/main" id="{9C0AFE81-3116-4751-B41B-D8E7C74D1E76}"/>
              </a:ext>
            </a:extLst>
          </p:cNvPr>
          <p:cNvSpPr>
            <a:spLocks noGrp="1"/>
          </p:cNvSpPr>
          <p:nvPr>
            <p:ph type="ftr" sz="quarter" idx="4"/>
          </p:nvPr>
        </p:nvSpPr>
        <p:spPr/>
        <p:txBody>
          <a:bodyPr/>
          <a:lstStyle/>
          <a:p>
            <a:pPr>
              <a:defRPr/>
            </a:pPr>
            <a:r>
              <a:rPr lang="en-US"/>
              <a:t>https://habbal.gnomio.com/</a:t>
            </a:r>
          </a:p>
        </p:txBody>
      </p:sp>
      <p:sp>
        <p:nvSpPr>
          <p:cNvPr id="33797" name="Slide Number Placeholder 4">
            <a:extLst>
              <a:ext uri="{FF2B5EF4-FFF2-40B4-BE49-F238E27FC236}">
                <a16:creationId xmlns:a16="http://schemas.microsoft.com/office/drawing/2014/main" id="{27CD146D-4A37-4A07-85EC-01D9CD847BE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8BA3CEF7-D3DB-49D3-9091-2F8A1FF83DAF}" type="slidenum">
              <a:rPr lang="en-US" altLang="en-US" smtClean="0"/>
              <a:pPr/>
              <a:t>77</a:t>
            </a:fld>
            <a:endParaRPr lang="en-US"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AA602FCD-52E2-834C-8B77-4B536AC17C68}" type="slidenum">
              <a:rPr lang="en-US" smtClean="0"/>
              <a:t>78</a:t>
            </a:fld>
            <a:endParaRPr lang="en-US"/>
          </a:p>
        </p:txBody>
      </p:sp>
    </p:spTree>
    <p:extLst>
      <p:ext uri="{BB962C8B-B14F-4D97-AF65-F5344CB8AC3E}">
        <p14:creationId xmlns:p14="http://schemas.microsoft.com/office/powerpoint/2010/main" val="91564685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80</a:t>
            </a:fld>
            <a:endParaRPr lang="en-US"/>
          </a:p>
        </p:txBody>
      </p:sp>
    </p:spTree>
    <p:extLst>
      <p:ext uri="{BB962C8B-B14F-4D97-AF65-F5344CB8AC3E}">
        <p14:creationId xmlns:p14="http://schemas.microsoft.com/office/powerpoint/2010/main" val="305749724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81</a:t>
            </a:fld>
            <a:endParaRPr lang="en-US"/>
          </a:p>
        </p:txBody>
      </p:sp>
    </p:spTree>
    <p:extLst>
      <p:ext uri="{BB962C8B-B14F-4D97-AF65-F5344CB8AC3E}">
        <p14:creationId xmlns:p14="http://schemas.microsoft.com/office/powerpoint/2010/main" val="67834957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82</a:t>
            </a:fld>
            <a:endParaRPr lang="en-US"/>
          </a:p>
        </p:txBody>
      </p:sp>
    </p:spTree>
    <p:extLst>
      <p:ext uri="{BB962C8B-B14F-4D97-AF65-F5344CB8AC3E}">
        <p14:creationId xmlns:p14="http://schemas.microsoft.com/office/powerpoint/2010/main" val="344000756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a:extLst>
              <a:ext uri="{FF2B5EF4-FFF2-40B4-BE49-F238E27FC236}">
                <a16:creationId xmlns:a16="http://schemas.microsoft.com/office/drawing/2014/main" id="{0622674C-43FD-41BA-B182-B14E8268FD2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a:extLst>
              <a:ext uri="{FF2B5EF4-FFF2-40B4-BE49-F238E27FC236}">
                <a16:creationId xmlns:a16="http://schemas.microsoft.com/office/drawing/2014/main" id="{19E23414-89BC-4D78-8573-4D3C618C441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4" name="Footer Placeholder 3">
            <a:extLst>
              <a:ext uri="{FF2B5EF4-FFF2-40B4-BE49-F238E27FC236}">
                <a16:creationId xmlns:a16="http://schemas.microsoft.com/office/drawing/2014/main" id="{C1B1634B-B5F6-482C-A4BF-12AD840D0355}"/>
              </a:ext>
            </a:extLst>
          </p:cNvPr>
          <p:cNvSpPr>
            <a:spLocks noGrp="1"/>
          </p:cNvSpPr>
          <p:nvPr>
            <p:ph type="ftr" sz="quarter" idx="4"/>
          </p:nvPr>
        </p:nvSpPr>
        <p:spPr/>
        <p:txBody>
          <a:bodyPr/>
          <a:lstStyle/>
          <a:p>
            <a:pPr>
              <a:defRPr/>
            </a:pPr>
            <a:r>
              <a:rPr lang="en-US"/>
              <a:t>https://habbal.gnomio.com/</a:t>
            </a:r>
          </a:p>
        </p:txBody>
      </p:sp>
      <p:sp>
        <p:nvSpPr>
          <p:cNvPr id="37893" name="Slide Number Placeholder 4">
            <a:extLst>
              <a:ext uri="{FF2B5EF4-FFF2-40B4-BE49-F238E27FC236}">
                <a16:creationId xmlns:a16="http://schemas.microsoft.com/office/drawing/2014/main" id="{F59404DA-C769-47E7-A123-3E34F0CF47B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1E205889-DF34-4D68-A406-6940F47EED5F}" type="slidenum">
              <a:rPr lang="en-US" altLang="en-US" smtClean="0"/>
              <a:pPr/>
              <a:t>83</a:t>
            </a:fld>
            <a:endParaRPr lang="en-US"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a:extLst>
              <a:ext uri="{FF2B5EF4-FFF2-40B4-BE49-F238E27FC236}">
                <a16:creationId xmlns:a16="http://schemas.microsoft.com/office/drawing/2014/main" id="{E638C5D3-2A8B-4725-B468-536457F8F0C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a:extLst>
              <a:ext uri="{FF2B5EF4-FFF2-40B4-BE49-F238E27FC236}">
                <a16:creationId xmlns:a16="http://schemas.microsoft.com/office/drawing/2014/main" id="{923FBCAC-0A0C-4FBF-8872-0358C35CBFB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4" name="Footer Placeholder 3">
            <a:extLst>
              <a:ext uri="{FF2B5EF4-FFF2-40B4-BE49-F238E27FC236}">
                <a16:creationId xmlns:a16="http://schemas.microsoft.com/office/drawing/2014/main" id="{40B675E6-2D9C-4930-ABF5-89F3E924EC3F}"/>
              </a:ext>
            </a:extLst>
          </p:cNvPr>
          <p:cNvSpPr>
            <a:spLocks noGrp="1"/>
          </p:cNvSpPr>
          <p:nvPr>
            <p:ph type="ftr" sz="quarter" idx="4"/>
          </p:nvPr>
        </p:nvSpPr>
        <p:spPr/>
        <p:txBody>
          <a:bodyPr/>
          <a:lstStyle/>
          <a:p>
            <a:pPr>
              <a:defRPr/>
            </a:pPr>
            <a:r>
              <a:rPr lang="en-US"/>
              <a:t>https://habbal.gnomio.com/</a:t>
            </a:r>
          </a:p>
        </p:txBody>
      </p:sp>
      <p:sp>
        <p:nvSpPr>
          <p:cNvPr id="39941" name="Slide Number Placeholder 4">
            <a:extLst>
              <a:ext uri="{FF2B5EF4-FFF2-40B4-BE49-F238E27FC236}">
                <a16:creationId xmlns:a16="http://schemas.microsoft.com/office/drawing/2014/main" id="{CB33F805-A3B2-4172-9B41-0456E5B935C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BB26B596-0C02-4B95-B94A-214F1178EFD7}" type="slidenum">
              <a:rPr lang="en-US" altLang="en-US" smtClean="0"/>
              <a:pPr/>
              <a:t>84</a:t>
            </a:fld>
            <a:endParaRPr lang="en-US" alt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a:extLst>
              <a:ext uri="{FF2B5EF4-FFF2-40B4-BE49-F238E27FC236}">
                <a16:creationId xmlns:a16="http://schemas.microsoft.com/office/drawing/2014/main" id="{26CF9ED4-3732-4893-ADC6-8D47CBC9DC0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a:extLst>
              <a:ext uri="{FF2B5EF4-FFF2-40B4-BE49-F238E27FC236}">
                <a16:creationId xmlns:a16="http://schemas.microsoft.com/office/drawing/2014/main" id="{C380EBCF-E1EC-42B8-8284-B888F215F9B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4" name="Footer Placeholder 3">
            <a:extLst>
              <a:ext uri="{FF2B5EF4-FFF2-40B4-BE49-F238E27FC236}">
                <a16:creationId xmlns:a16="http://schemas.microsoft.com/office/drawing/2014/main" id="{258EAA28-57DA-49C3-9A40-06055F4215F0}"/>
              </a:ext>
            </a:extLst>
          </p:cNvPr>
          <p:cNvSpPr>
            <a:spLocks noGrp="1"/>
          </p:cNvSpPr>
          <p:nvPr>
            <p:ph type="ftr" sz="quarter" idx="4"/>
          </p:nvPr>
        </p:nvSpPr>
        <p:spPr/>
        <p:txBody>
          <a:bodyPr/>
          <a:lstStyle/>
          <a:p>
            <a:pPr>
              <a:defRPr/>
            </a:pPr>
            <a:r>
              <a:rPr lang="en-US"/>
              <a:t>https://habbal.gnomio.com/</a:t>
            </a:r>
          </a:p>
        </p:txBody>
      </p:sp>
      <p:sp>
        <p:nvSpPr>
          <p:cNvPr id="41989" name="Slide Number Placeholder 4">
            <a:extLst>
              <a:ext uri="{FF2B5EF4-FFF2-40B4-BE49-F238E27FC236}">
                <a16:creationId xmlns:a16="http://schemas.microsoft.com/office/drawing/2014/main" id="{F8EFD944-4C55-4FC8-9E8E-0CAF3E4CA35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8253F16E-F2E2-4F1C-9DA9-333F31B75BDD}" type="slidenum">
              <a:rPr lang="en-US" altLang="en-US" smtClean="0"/>
              <a:pPr/>
              <a:t>85</a:t>
            </a:fld>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8</a:t>
            </a:fld>
            <a:endParaRPr lang="en-US" altLang="en-US"/>
          </a:p>
        </p:txBody>
      </p:sp>
    </p:spTree>
    <p:extLst>
      <p:ext uri="{BB962C8B-B14F-4D97-AF65-F5344CB8AC3E}">
        <p14:creationId xmlns:p14="http://schemas.microsoft.com/office/powerpoint/2010/main" val="82899183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87</a:t>
            </a:fld>
            <a:endParaRPr lang="en-US"/>
          </a:p>
        </p:txBody>
      </p:sp>
    </p:spTree>
    <p:extLst>
      <p:ext uri="{BB962C8B-B14F-4D97-AF65-F5344CB8AC3E}">
        <p14:creationId xmlns:p14="http://schemas.microsoft.com/office/powerpoint/2010/main" val="93259832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88</a:t>
            </a:fld>
            <a:endParaRPr lang="en-US"/>
          </a:p>
        </p:txBody>
      </p:sp>
    </p:spTree>
    <p:extLst>
      <p:ext uri="{BB962C8B-B14F-4D97-AF65-F5344CB8AC3E}">
        <p14:creationId xmlns:p14="http://schemas.microsoft.com/office/powerpoint/2010/main" val="198139629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AA602FCD-52E2-834C-8B77-4B536AC17C68}" type="slidenum">
              <a:rPr lang="en-US" smtClean="0"/>
              <a:t>91</a:t>
            </a:fld>
            <a:endParaRPr lang="en-US"/>
          </a:p>
        </p:txBody>
      </p:sp>
    </p:spTree>
    <p:extLst>
      <p:ext uri="{BB962C8B-B14F-4D97-AF65-F5344CB8AC3E}">
        <p14:creationId xmlns:p14="http://schemas.microsoft.com/office/powerpoint/2010/main" val="268133281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AA602FCD-52E2-834C-8B77-4B536AC17C68}" type="slidenum">
              <a:rPr lang="en-US" smtClean="0"/>
              <a:t>92</a:t>
            </a:fld>
            <a:endParaRPr lang="en-US"/>
          </a:p>
        </p:txBody>
      </p:sp>
    </p:spTree>
    <p:extLst>
      <p:ext uri="{BB962C8B-B14F-4D97-AF65-F5344CB8AC3E}">
        <p14:creationId xmlns:p14="http://schemas.microsoft.com/office/powerpoint/2010/main" val="215147254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AA602FCD-52E2-834C-8B77-4B536AC17C68}" type="slidenum">
              <a:rPr lang="en-US" smtClean="0"/>
              <a:t>93</a:t>
            </a:fld>
            <a:endParaRPr lang="en-US"/>
          </a:p>
        </p:txBody>
      </p:sp>
    </p:spTree>
    <p:extLst>
      <p:ext uri="{BB962C8B-B14F-4D97-AF65-F5344CB8AC3E}">
        <p14:creationId xmlns:p14="http://schemas.microsoft.com/office/powerpoint/2010/main" val="312300799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Protocol Version: </a:t>
            </a:r>
            <a:r>
              <a:rPr lang="en-US" sz="1200" b="0" i="0" u="none" strike="noStrike" kern="1200" baseline="0" dirty="0">
                <a:solidFill>
                  <a:schemeClr val="tx1"/>
                </a:solidFill>
                <a:latin typeface="+mn-lt"/>
                <a:ea typeface="+mn-ea"/>
                <a:cs typeface="+mn-cs"/>
              </a:rPr>
              <a:t>802.11 version, currently version 0.</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Type: </a:t>
            </a:r>
            <a:r>
              <a:rPr lang="en-US" sz="1200" b="0" i="0" u="none" strike="noStrike" kern="1200" baseline="0" dirty="0">
                <a:solidFill>
                  <a:schemeClr val="tx1"/>
                </a:solidFill>
                <a:latin typeface="+mn-lt"/>
                <a:ea typeface="+mn-ea"/>
                <a:cs typeface="+mn-cs"/>
              </a:rPr>
              <a:t>Identifies the frame as control, management, or data.</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Subtype: </a:t>
            </a:r>
            <a:r>
              <a:rPr lang="en-US" sz="1200" b="0" i="0" u="none" strike="noStrike" kern="1200" baseline="0" dirty="0">
                <a:solidFill>
                  <a:schemeClr val="tx1"/>
                </a:solidFill>
                <a:latin typeface="+mn-lt"/>
                <a:ea typeface="+mn-ea"/>
                <a:cs typeface="+mn-cs"/>
              </a:rPr>
              <a:t>Further identifies the function of frame. Table 11.4 defines the valid</a:t>
            </a:r>
          </a:p>
          <a:p>
            <a:r>
              <a:rPr lang="en-US" sz="1200" b="0" i="0" u="none" strike="noStrike" kern="1200" baseline="0" dirty="0">
                <a:solidFill>
                  <a:schemeClr val="tx1"/>
                </a:solidFill>
                <a:latin typeface="+mn-lt"/>
                <a:ea typeface="+mn-ea"/>
                <a:cs typeface="+mn-cs"/>
              </a:rPr>
              <a:t>combinations of type and subtype. Association request, response, </a:t>
            </a:r>
          </a:p>
          <a:p>
            <a:r>
              <a:rPr lang="en-US" sz="1200" b="0" i="0" u="none" strike="noStrike" kern="1200" baseline="0" dirty="0">
                <a:solidFill>
                  <a:schemeClr val="tx1"/>
                </a:solidFill>
                <a:latin typeface="+mn-lt"/>
                <a:ea typeface="+mn-ea"/>
                <a:cs typeface="+mn-cs"/>
              </a:rPr>
              <a:t>RTS , CTS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To DS: </a:t>
            </a:r>
            <a:r>
              <a:rPr lang="en-US" sz="1200" b="0" i="0" u="none" strike="noStrike" kern="1200" baseline="0" dirty="0">
                <a:solidFill>
                  <a:schemeClr val="tx1"/>
                </a:solidFill>
                <a:latin typeface="+mn-lt"/>
                <a:ea typeface="+mn-ea"/>
                <a:cs typeface="+mn-cs"/>
              </a:rPr>
              <a:t>The MAC coordination sets this bit to 1 in a frame destined to the</a:t>
            </a:r>
          </a:p>
          <a:p>
            <a:r>
              <a:rPr lang="en-US" sz="1200" b="0" i="0" u="none" strike="noStrike" kern="1200" baseline="0" dirty="0">
                <a:solidFill>
                  <a:schemeClr val="tx1"/>
                </a:solidFill>
                <a:latin typeface="+mn-lt"/>
                <a:ea typeface="+mn-ea"/>
                <a:cs typeface="+mn-cs"/>
              </a:rPr>
              <a:t>distribution system.</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From DS: </a:t>
            </a:r>
            <a:r>
              <a:rPr lang="en-US" sz="1200" b="0" i="0" u="none" strike="noStrike" kern="1200" baseline="0" dirty="0">
                <a:solidFill>
                  <a:schemeClr val="tx1"/>
                </a:solidFill>
                <a:latin typeface="+mn-lt"/>
                <a:ea typeface="+mn-ea"/>
                <a:cs typeface="+mn-cs"/>
              </a:rPr>
              <a:t>The MAC coordination sets this bit to 1 in a frame leaving the distribution</a:t>
            </a:r>
          </a:p>
          <a:p>
            <a:r>
              <a:rPr lang="en-US" sz="1200" b="0" i="0" u="none" strike="noStrike" kern="1200" baseline="0" dirty="0">
                <a:solidFill>
                  <a:schemeClr val="tx1"/>
                </a:solidFill>
                <a:latin typeface="+mn-lt"/>
                <a:ea typeface="+mn-ea"/>
                <a:cs typeface="+mn-cs"/>
              </a:rPr>
              <a:t>system.</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More Fragments: </a:t>
            </a:r>
            <a:r>
              <a:rPr lang="en-US" sz="1200" b="0" i="0" u="none" strike="noStrike" kern="1200" baseline="0" dirty="0">
                <a:solidFill>
                  <a:schemeClr val="tx1"/>
                </a:solidFill>
                <a:latin typeface="+mn-lt"/>
                <a:ea typeface="+mn-ea"/>
                <a:cs typeface="+mn-cs"/>
              </a:rPr>
              <a:t>Set to 1 if more fragments follow this one.</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Retry: </a:t>
            </a:r>
            <a:r>
              <a:rPr lang="en-US" sz="1200" b="0" i="0" u="none" strike="noStrike" kern="1200" baseline="0" dirty="0">
                <a:solidFill>
                  <a:schemeClr val="tx1"/>
                </a:solidFill>
                <a:latin typeface="+mn-lt"/>
                <a:ea typeface="+mn-ea"/>
                <a:cs typeface="+mn-cs"/>
              </a:rPr>
              <a:t>Set to 1 if this is a retransmission of a previous frame.</a:t>
            </a:r>
            <a:endParaRPr lang="en-US" dirty="0"/>
          </a:p>
          <a:p>
            <a:r>
              <a:rPr lang="en-US" b="1" dirty="0"/>
              <a:t>Frame control</a:t>
            </a:r>
            <a:r>
              <a:rPr lang="en-US" dirty="0"/>
              <a:t>” indicate the type o frame (Control, management, or data ) and provide control information </a:t>
            </a:r>
          </a:p>
          <a:p>
            <a:endParaRPr lang="en-US" dirty="0"/>
          </a:p>
          <a:p>
            <a:r>
              <a:rPr lang="en-US" sz="1200" b="1" dirty="0"/>
              <a:t>WEP</a:t>
            </a:r>
            <a:r>
              <a:rPr lang="en-US" sz="1200" dirty="0"/>
              <a:t> – 1 if Wired Equivalent Privacy (WEP) or Wi-Fi Protected Access (WPA) is implemented</a:t>
            </a:r>
          </a:p>
          <a:p>
            <a:r>
              <a:rPr lang="en-US" sz="1200" b="1" dirty="0"/>
              <a:t>Order</a:t>
            </a:r>
            <a:r>
              <a:rPr lang="en-US" sz="1200" dirty="0"/>
              <a:t> – 1 if any data frame is sent using the Strictly Ordered service</a:t>
            </a:r>
          </a:p>
          <a:p>
            <a:endParaRPr lang="en-US" dirty="0"/>
          </a:p>
          <a:p>
            <a:endParaRPr lang="en-US" dirty="0"/>
          </a:p>
          <a:p>
            <a:r>
              <a:rPr lang="en-US" b="1" dirty="0"/>
              <a:t>Address: </a:t>
            </a:r>
          </a:p>
          <a:p>
            <a:r>
              <a:rPr lang="en-US" b="1" dirty="0"/>
              <a:t> </a:t>
            </a:r>
            <a:r>
              <a:rPr lang="en-US" sz="1200" b="1" i="0" u="none" strike="noStrike" kern="1200" baseline="0" dirty="0">
                <a:solidFill>
                  <a:schemeClr val="tx1"/>
                </a:solidFill>
                <a:latin typeface="+mn-lt"/>
                <a:ea typeface="+mn-ea"/>
                <a:cs typeface="+mn-cs"/>
              </a:rPr>
              <a:t>Addresses: </a:t>
            </a:r>
            <a:r>
              <a:rPr lang="en-US" sz="1200" b="0" i="0" u="none" strike="noStrike" kern="1200" baseline="0" dirty="0">
                <a:solidFill>
                  <a:schemeClr val="tx1"/>
                </a:solidFill>
                <a:latin typeface="+mn-lt"/>
                <a:ea typeface="+mn-ea"/>
                <a:cs typeface="+mn-cs"/>
              </a:rPr>
              <a:t>The number and meaning of the 48-bit address fields depend on</a:t>
            </a:r>
          </a:p>
          <a:p>
            <a:r>
              <a:rPr lang="en-US" sz="1200" b="0" i="0" u="none" strike="noStrike" kern="1200" baseline="0" dirty="0">
                <a:solidFill>
                  <a:schemeClr val="tx1"/>
                </a:solidFill>
                <a:latin typeface="+mn-lt"/>
                <a:ea typeface="+mn-ea"/>
                <a:cs typeface="+mn-cs"/>
              </a:rPr>
              <a:t>context. The </a:t>
            </a:r>
            <a:r>
              <a:rPr lang="en-US" sz="1200" b="1" i="1" u="none" strike="noStrike" kern="1200" baseline="0" dirty="0">
                <a:solidFill>
                  <a:schemeClr val="tx1"/>
                </a:solidFill>
                <a:latin typeface="+mn-lt"/>
                <a:ea typeface="+mn-ea"/>
                <a:cs typeface="+mn-cs"/>
              </a:rPr>
              <a:t>transmitter address </a:t>
            </a:r>
            <a:r>
              <a:rPr lang="en-US" sz="1200" b="0" i="0" u="none" strike="noStrike" kern="1200" baseline="0" dirty="0">
                <a:solidFill>
                  <a:schemeClr val="tx1"/>
                </a:solidFill>
                <a:latin typeface="+mn-lt"/>
                <a:ea typeface="+mn-ea"/>
                <a:cs typeface="+mn-cs"/>
              </a:rPr>
              <a:t>and </a:t>
            </a:r>
            <a:r>
              <a:rPr lang="en-US" sz="1200" b="1" i="1" u="none" strike="noStrike" kern="1200" baseline="0" dirty="0">
                <a:solidFill>
                  <a:schemeClr val="tx1"/>
                </a:solidFill>
                <a:latin typeface="+mn-lt"/>
                <a:ea typeface="+mn-ea"/>
                <a:cs typeface="+mn-cs"/>
              </a:rPr>
              <a:t>receiver address </a:t>
            </a:r>
            <a:r>
              <a:rPr lang="en-US" sz="1200" b="0" i="0" u="none" strike="noStrike" kern="1200" baseline="0" dirty="0">
                <a:solidFill>
                  <a:schemeClr val="tx1"/>
                </a:solidFill>
                <a:latin typeface="+mn-lt"/>
                <a:ea typeface="+mn-ea"/>
                <a:cs typeface="+mn-cs"/>
              </a:rPr>
              <a:t>are the MAC addresses</a:t>
            </a:r>
          </a:p>
          <a:p>
            <a:r>
              <a:rPr lang="en-US" sz="1200" b="0" i="0" u="none" strike="noStrike" kern="1200" baseline="0" dirty="0">
                <a:solidFill>
                  <a:schemeClr val="tx1"/>
                </a:solidFill>
                <a:latin typeface="+mn-lt"/>
                <a:ea typeface="+mn-ea"/>
                <a:cs typeface="+mn-cs"/>
              </a:rPr>
              <a:t>of stations joined to the BSS that are transmitting and receiving frames over</a:t>
            </a:r>
          </a:p>
          <a:p>
            <a:r>
              <a:rPr lang="en-US" sz="1200" b="0" i="0" u="none" strike="noStrike" kern="1200" baseline="0" dirty="0">
                <a:solidFill>
                  <a:schemeClr val="tx1"/>
                </a:solidFill>
                <a:latin typeface="+mn-lt"/>
                <a:ea typeface="+mn-ea"/>
                <a:cs typeface="+mn-cs"/>
              </a:rPr>
              <a:t>the WLAN. The </a:t>
            </a:r>
            <a:r>
              <a:rPr lang="en-US" sz="1200" b="1" i="0" u="none" strike="noStrike" kern="1200" baseline="0" dirty="0">
                <a:solidFill>
                  <a:schemeClr val="tx1"/>
                </a:solidFill>
                <a:latin typeface="+mn-lt"/>
                <a:ea typeface="+mn-ea"/>
                <a:cs typeface="+mn-cs"/>
              </a:rPr>
              <a:t>service set identifier (SSID) </a:t>
            </a:r>
            <a:r>
              <a:rPr lang="en-US" sz="1200" b="0" i="0" u="none" strike="noStrike" kern="1200" baseline="0" dirty="0">
                <a:solidFill>
                  <a:schemeClr val="tx1"/>
                </a:solidFill>
                <a:latin typeface="+mn-lt"/>
                <a:ea typeface="+mn-ea"/>
                <a:cs typeface="+mn-cs"/>
              </a:rPr>
              <a:t>identifies the WLAN over which</a:t>
            </a:r>
          </a:p>
          <a:p>
            <a:r>
              <a:rPr lang="en-US" sz="1200" b="0" i="0" u="none" strike="noStrike" kern="1200" baseline="0" dirty="0">
                <a:solidFill>
                  <a:schemeClr val="tx1"/>
                </a:solidFill>
                <a:latin typeface="+mn-lt"/>
                <a:ea typeface="+mn-ea"/>
                <a:cs typeface="+mn-cs"/>
              </a:rPr>
              <a:t>a frame is transmitted</a:t>
            </a:r>
          </a:p>
          <a:p>
            <a:endParaRPr lang="en-US" sz="1200" b="0" i="0" u="none" strike="noStrike" kern="1200" baseline="0" dirty="0">
              <a:solidFill>
                <a:schemeClr val="tx1"/>
              </a:solidFill>
              <a:latin typeface="+mn-lt"/>
              <a:ea typeface="+mn-ea"/>
              <a:cs typeface="+mn-cs"/>
            </a:endParaRPr>
          </a:p>
          <a:p>
            <a:r>
              <a:rPr lang="en-US" b="1" dirty="0"/>
              <a:t>Duration/Connection ID: </a:t>
            </a:r>
          </a:p>
          <a:p>
            <a:pPr lvl="1">
              <a:defRPr/>
            </a:pPr>
            <a:r>
              <a:rPr lang="en-US" dirty="0"/>
              <a:t>If used as duration field, indicates time (in us) channel will be allocated for successful transmission of MAC frame. Includes time until the end of Ack </a:t>
            </a:r>
          </a:p>
          <a:p>
            <a:pPr lvl="1">
              <a:defRPr/>
            </a:pPr>
            <a:r>
              <a:rPr lang="en-US" dirty="0"/>
              <a:t>In some control frames, contains association or connection identifier</a:t>
            </a:r>
          </a:p>
          <a:p>
            <a:pPr>
              <a:defRPr/>
            </a:pPr>
            <a:r>
              <a:rPr lang="en-US" b="1" dirty="0"/>
              <a:t>Sequence Control: </a:t>
            </a:r>
          </a:p>
          <a:p>
            <a:pPr lvl="1">
              <a:defRPr/>
            </a:pPr>
            <a:r>
              <a:rPr lang="en-US" dirty="0"/>
              <a:t>4-bit fragment number subfield</a:t>
            </a:r>
          </a:p>
          <a:p>
            <a:pPr lvl="2">
              <a:defRPr/>
            </a:pPr>
            <a:r>
              <a:rPr lang="en-US" dirty="0"/>
              <a:t>For fragmentation and reassembly</a:t>
            </a:r>
          </a:p>
          <a:p>
            <a:pPr lvl="1">
              <a:defRPr/>
            </a:pPr>
            <a:r>
              <a:rPr lang="en-US" dirty="0"/>
              <a:t>12-bit sequence number used to</a:t>
            </a:r>
          </a:p>
          <a:p>
            <a:pPr lvl="1">
              <a:defRPr/>
            </a:pPr>
            <a:r>
              <a:rPr lang="en-US" dirty="0"/>
              <a:t>Number frames sent between given transmitter and receiver</a:t>
            </a:r>
          </a:p>
          <a:p>
            <a:endParaRPr lang="en-US" dirty="0"/>
          </a:p>
          <a:p>
            <a:endParaRPr lang="en-US" dirty="0"/>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QoS Control: </a:t>
            </a:r>
            <a:r>
              <a:rPr lang="en-US" sz="1200" b="0" i="0" u="none" strike="noStrike" kern="1200" baseline="0" dirty="0">
                <a:solidFill>
                  <a:schemeClr val="tx1"/>
                </a:solidFill>
                <a:latin typeface="+mn-lt"/>
                <a:ea typeface="+mn-ea"/>
                <a:cs typeface="+mn-cs"/>
              </a:rPr>
              <a:t>Contains information relating to the IEEE 802.11 quality of service</a:t>
            </a:r>
          </a:p>
          <a:p>
            <a:r>
              <a:rPr lang="en-US" sz="1200" b="0" i="0" u="none" strike="noStrike" kern="1200" baseline="0" dirty="0">
                <a:solidFill>
                  <a:schemeClr val="tx1"/>
                </a:solidFill>
                <a:latin typeface="+mn-lt"/>
                <a:ea typeface="+mn-ea"/>
                <a:cs typeface="+mn-cs"/>
              </a:rPr>
              <a:t>(QoS) facility.</a:t>
            </a: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High Throughput Control: </a:t>
            </a:r>
            <a:r>
              <a:rPr lang="en-US" sz="1200" b="0" i="0" u="none" strike="noStrike" kern="1200" baseline="0" dirty="0">
                <a:solidFill>
                  <a:schemeClr val="tx1"/>
                </a:solidFill>
                <a:latin typeface="+mn-lt"/>
                <a:ea typeface="+mn-ea"/>
                <a:cs typeface="+mn-cs"/>
              </a:rPr>
              <a:t>This field contains control bits related to the operation</a:t>
            </a:r>
          </a:p>
          <a:p>
            <a:r>
              <a:rPr lang="en-US" sz="1200" b="0" i="0" u="none" strike="noStrike" kern="1200" baseline="0" dirty="0">
                <a:solidFill>
                  <a:schemeClr val="tx1"/>
                </a:solidFill>
                <a:latin typeface="+mn-lt"/>
                <a:ea typeface="+mn-ea"/>
                <a:cs typeface="+mn-cs"/>
              </a:rPr>
              <a:t>of 802.11n, 802.11ac, and 802.11ad.</a:t>
            </a:r>
          </a:p>
          <a:p>
            <a:endParaRPr lang="en-US"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Frame Body: </a:t>
            </a:r>
            <a:r>
              <a:rPr lang="en-US" sz="1200" b="0" i="0" u="none" strike="noStrike" kern="1200" baseline="0" dirty="0">
                <a:solidFill>
                  <a:schemeClr val="tx1"/>
                </a:solidFill>
                <a:latin typeface="+mn-lt"/>
                <a:ea typeface="+mn-ea"/>
                <a:cs typeface="+mn-cs"/>
              </a:rPr>
              <a:t>Contains an MSDU (MAC service Data Unit). The MSDU is a LLC protocol data unit</a:t>
            </a:r>
          </a:p>
          <a:p>
            <a:endParaRPr lang="en-US"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Frame Check Sequence: </a:t>
            </a:r>
            <a:r>
              <a:rPr lang="en-US" sz="1200" b="0" i="0" u="none" strike="noStrike" kern="1200" baseline="0" dirty="0">
                <a:solidFill>
                  <a:schemeClr val="tx1"/>
                </a:solidFill>
                <a:latin typeface="+mn-lt"/>
                <a:ea typeface="+mn-ea"/>
                <a:cs typeface="+mn-cs"/>
              </a:rPr>
              <a:t>A 32-bit cyclic redundancy check.</a:t>
            </a:r>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94</a:t>
            </a:fld>
            <a:endParaRPr lang="en-US"/>
          </a:p>
        </p:txBody>
      </p:sp>
    </p:spTree>
    <p:extLst>
      <p:ext uri="{BB962C8B-B14F-4D97-AF65-F5344CB8AC3E}">
        <p14:creationId xmlns:p14="http://schemas.microsoft.com/office/powerpoint/2010/main" val="94089690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48 bit address </a:t>
            </a:r>
          </a:p>
          <a:p>
            <a:endParaRPr lang="en-US" dirty="0"/>
          </a:p>
        </p:txBody>
      </p:sp>
      <p:sp>
        <p:nvSpPr>
          <p:cNvPr id="4" name="Slide Number Placeholder 3"/>
          <p:cNvSpPr>
            <a:spLocks noGrp="1"/>
          </p:cNvSpPr>
          <p:nvPr>
            <p:ph type="sldNum" sz="quarter" idx="5"/>
          </p:nvPr>
        </p:nvSpPr>
        <p:spPr/>
        <p:txBody>
          <a:bodyPr/>
          <a:lstStyle/>
          <a:p>
            <a:fld id="{AA602FCD-52E2-834C-8B77-4B536AC17C68}" type="slidenum">
              <a:rPr lang="en-US" smtClean="0"/>
              <a:t>95</a:t>
            </a:fld>
            <a:endParaRPr lang="en-US"/>
          </a:p>
        </p:txBody>
      </p:sp>
    </p:spTree>
    <p:extLst>
      <p:ext uri="{BB962C8B-B14F-4D97-AF65-F5344CB8AC3E}">
        <p14:creationId xmlns:p14="http://schemas.microsoft.com/office/powerpoint/2010/main" val="353670118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MY" altLang="en-US" dirty="0"/>
              <a:t>We will talk about wireless network: WLAN</a:t>
            </a:r>
          </a:p>
          <a:p>
            <a:endParaRPr lang="en-MY" alt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dirty="0">
                <a:solidFill>
                  <a:srgbClr val="000000"/>
                </a:solidFill>
              </a:rPr>
              <a:t>IEEE 802.11 physical layer</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dirty="0">
                <a:solidFill>
                  <a:srgbClr val="000000"/>
                </a:solidFill>
              </a:rPr>
              <a:t>Security</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dirty="0">
                <a:solidFill>
                  <a:srgbClr val="000000"/>
                </a:solidFill>
              </a:rPr>
              <a:t>Quality of service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altLang="en-US" dirty="0">
              <a:solidFill>
                <a:srgbClr val="000000"/>
              </a:solidFill>
            </a:endParaRPr>
          </a:p>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103</a:t>
            </a:fld>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F9FBFB76-8EA5-4F38-9D16-BA54C8D27D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B0DC8CF5-389C-4426-BBF0-B596E55B6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dirty="0"/>
          </a:p>
        </p:txBody>
      </p:sp>
      <p:sp>
        <p:nvSpPr>
          <p:cNvPr id="4" name="Footer Placeholder 3">
            <a:extLst>
              <a:ext uri="{FF2B5EF4-FFF2-40B4-BE49-F238E27FC236}">
                <a16:creationId xmlns:a16="http://schemas.microsoft.com/office/drawing/2014/main" id="{0D1046A1-115F-46AF-B92F-490D96C47265}"/>
              </a:ext>
            </a:extLst>
          </p:cNvPr>
          <p:cNvSpPr>
            <a:spLocks noGrp="1"/>
          </p:cNvSpPr>
          <p:nvPr>
            <p:ph type="ftr" sz="quarter" idx="4"/>
          </p:nvPr>
        </p:nvSpPr>
        <p:spPr/>
        <p:txBody>
          <a:bodyPr/>
          <a:lstStyle/>
          <a:p>
            <a:pPr>
              <a:defRPr/>
            </a:pPr>
            <a:r>
              <a:rPr lang="en-US"/>
              <a:t>https://habbal.gnomio.com/</a:t>
            </a:r>
          </a:p>
        </p:txBody>
      </p:sp>
      <p:sp>
        <p:nvSpPr>
          <p:cNvPr id="10245" name="Slide Number Placeholder 4">
            <a:extLst>
              <a:ext uri="{FF2B5EF4-FFF2-40B4-BE49-F238E27FC236}">
                <a16:creationId xmlns:a16="http://schemas.microsoft.com/office/drawing/2014/main" id="{C0CB8CFB-7096-4BB8-940F-3D9EBD4F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89E15C5-69B4-49CE-B0F3-08B1B07D6825}" type="slidenum">
              <a:rPr lang="en-US" altLang="en-US" smtClean="0"/>
              <a:pPr/>
              <a:t>9</a:t>
            </a:fld>
            <a:endParaRPr lang="en-US" altLang="en-US"/>
          </a:p>
        </p:txBody>
      </p:sp>
    </p:spTree>
    <p:extLst>
      <p:ext uri="{BB962C8B-B14F-4D97-AF65-F5344CB8AC3E}">
        <p14:creationId xmlns:p14="http://schemas.microsoft.com/office/powerpoint/2010/main" val="2742138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6" name="Slide Number Placeholder 5"/>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CB3A1628-5E88-9D42-8D13-1A692EC0FCF0}" type="slidenum">
              <a:rPr lang="en-US" smtClean="0"/>
              <a:t>‹#›</a:t>
            </a:fld>
            <a:endParaRPr lang="en-US"/>
          </a:p>
        </p:txBody>
      </p:sp>
    </p:spTree>
    <p:extLst>
      <p:ext uri="{BB962C8B-B14F-4D97-AF65-F5344CB8AC3E}">
        <p14:creationId xmlns:p14="http://schemas.microsoft.com/office/powerpoint/2010/main" val="2996011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a:extLst>
              <a:ext uri="{FF2B5EF4-FFF2-40B4-BE49-F238E27FC236}">
                <a16:creationId xmlns:a16="http://schemas.microsoft.com/office/drawing/2014/main" id="{5A436311-266C-4027-9F83-DF85620DF2D6}"/>
              </a:ext>
            </a:extLst>
          </p:cNvPr>
          <p:cNvSpPr>
            <a:spLocks noGrp="1"/>
          </p:cNvSpPr>
          <p:nvPr>
            <p:ph type="sldNum" sz="quarter" idx="10"/>
          </p:nvPr>
        </p:nvSpPr>
        <p:spPr/>
        <p:txBody>
          <a:bodyPr/>
          <a:lstStyle>
            <a:lvl1pPr>
              <a:defRPr/>
            </a:lvl1pPr>
          </a:lstStyle>
          <a:p>
            <a:pPr>
              <a:defRPr/>
            </a:pPr>
            <a:fld id="{1F3BC7C0-4968-4B69-A7C9-16174133E86B}" type="slidenum">
              <a:rPr lang="en-US" altLang="en-US"/>
              <a:pPr>
                <a:defRPr/>
              </a:pPr>
              <a:t>‹#›</a:t>
            </a:fld>
            <a:endParaRPr lang="en-US" altLang="en-US" dirty="0"/>
          </a:p>
        </p:txBody>
      </p:sp>
    </p:spTree>
    <p:extLst>
      <p:ext uri="{BB962C8B-B14F-4D97-AF65-F5344CB8AC3E}">
        <p14:creationId xmlns:p14="http://schemas.microsoft.com/office/powerpoint/2010/main" val="29956101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00CD7ABD-F92C-4D12-8004-40B2AB513ED4}"/>
              </a:ext>
            </a:extLst>
          </p:cNvPr>
          <p:cNvSpPr>
            <a:spLocks noGrp="1"/>
          </p:cNvSpPr>
          <p:nvPr>
            <p:ph type="sldNum" sz="quarter" idx="10"/>
          </p:nvPr>
        </p:nvSpPr>
        <p:spPr/>
        <p:txBody>
          <a:bodyPr/>
          <a:lstStyle>
            <a:lvl1pPr>
              <a:defRPr/>
            </a:lvl1pPr>
          </a:lstStyle>
          <a:p>
            <a:pPr>
              <a:defRPr/>
            </a:pPr>
            <a:fld id="{D354AF28-E62A-47BC-A67B-970E887F5256}" type="slidenum">
              <a:rPr lang="en-US" altLang="en-US"/>
              <a:pPr>
                <a:defRPr/>
              </a:pPr>
              <a:t>‹#›</a:t>
            </a:fld>
            <a:endParaRPr lang="en-US" altLang="en-US" dirty="0"/>
          </a:p>
        </p:txBody>
      </p:sp>
    </p:spTree>
    <p:extLst>
      <p:ext uri="{BB962C8B-B14F-4D97-AF65-F5344CB8AC3E}">
        <p14:creationId xmlns:p14="http://schemas.microsoft.com/office/powerpoint/2010/main" val="11202532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5">
            <a:extLst>
              <a:ext uri="{FF2B5EF4-FFF2-40B4-BE49-F238E27FC236}">
                <a16:creationId xmlns:a16="http://schemas.microsoft.com/office/drawing/2014/main" id="{67E66100-6192-4276-B9FE-37F640AC9436}"/>
              </a:ext>
            </a:extLst>
          </p:cNvPr>
          <p:cNvSpPr>
            <a:spLocks noGrp="1"/>
          </p:cNvSpPr>
          <p:nvPr>
            <p:ph type="sldNum" sz="quarter" idx="10"/>
          </p:nvPr>
        </p:nvSpPr>
        <p:spPr/>
        <p:txBody>
          <a:bodyPr/>
          <a:lstStyle>
            <a:lvl1pPr>
              <a:defRPr/>
            </a:lvl1pPr>
          </a:lstStyle>
          <a:p>
            <a:pPr>
              <a:defRPr/>
            </a:pPr>
            <a:fld id="{7C76EA53-1185-44CD-A8BA-34876B212DD7}" type="slidenum">
              <a:rPr lang="en-US" altLang="en-US"/>
              <a:pPr>
                <a:defRPr/>
              </a:pPr>
              <a:t>‹#›</a:t>
            </a:fld>
            <a:endParaRPr lang="en-US" altLang="en-US" dirty="0"/>
          </a:p>
        </p:txBody>
      </p:sp>
    </p:spTree>
    <p:extLst>
      <p:ext uri="{BB962C8B-B14F-4D97-AF65-F5344CB8AC3E}">
        <p14:creationId xmlns:p14="http://schemas.microsoft.com/office/powerpoint/2010/main" val="19666576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93763559-393A-4F66-A0C0-A952EB544827}"/>
              </a:ext>
            </a:extLst>
          </p:cNvPr>
          <p:cNvSpPr>
            <a:spLocks noGrp="1"/>
          </p:cNvSpPr>
          <p:nvPr>
            <p:ph type="sldNum" sz="quarter" idx="10"/>
          </p:nvPr>
        </p:nvSpPr>
        <p:spPr/>
        <p:txBody>
          <a:bodyPr/>
          <a:lstStyle>
            <a:lvl1pPr>
              <a:defRPr/>
            </a:lvl1pPr>
          </a:lstStyle>
          <a:p>
            <a:pPr>
              <a:defRPr/>
            </a:pPr>
            <a:fld id="{3C827EAC-C231-4A8F-8F68-6A38EB4C49F2}" type="slidenum">
              <a:rPr lang="en-US" altLang="en-US"/>
              <a:pPr>
                <a:defRPr/>
              </a:pPr>
              <a:t>‹#›</a:t>
            </a:fld>
            <a:endParaRPr lang="en-US" altLang="en-US" dirty="0"/>
          </a:p>
        </p:txBody>
      </p:sp>
    </p:spTree>
    <p:extLst>
      <p:ext uri="{BB962C8B-B14F-4D97-AF65-F5344CB8AC3E}">
        <p14:creationId xmlns:p14="http://schemas.microsoft.com/office/powerpoint/2010/main" val="9842579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5">
            <a:extLst>
              <a:ext uri="{FF2B5EF4-FFF2-40B4-BE49-F238E27FC236}">
                <a16:creationId xmlns:a16="http://schemas.microsoft.com/office/drawing/2014/main" id="{BC2C5E6A-32D6-4693-B66F-FA7603EAD535}"/>
              </a:ext>
            </a:extLst>
          </p:cNvPr>
          <p:cNvSpPr>
            <a:spLocks noGrp="1"/>
          </p:cNvSpPr>
          <p:nvPr>
            <p:ph type="sldNum" sz="quarter" idx="10"/>
          </p:nvPr>
        </p:nvSpPr>
        <p:spPr/>
        <p:txBody>
          <a:bodyPr/>
          <a:lstStyle>
            <a:lvl1pPr>
              <a:defRPr/>
            </a:lvl1pPr>
          </a:lstStyle>
          <a:p>
            <a:pPr>
              <a:defRPr/>
            </a:pPr>
            <a:fld id="{5DC289FF-C3E7-4B34-9BB5-37BAC0817F78}" type="slidenum">
              <a:rPr lang="en-US" altLang="en-US"/>
              <a:pPr>
                <a:defRPr/>
              </a:pPr>
              <a:t>‹#›</a:t>
            </a:fld>
            <a:endParaRPr lang="en-US" altLang="en-US" dirty="0"/>
          </a:p>
        </p:txBody>
      </p:sp>
    </p:spTree>
    <p:extLst>
      <p:ext uri="{BB962C8B-B14F-4D97-AF65-F5344CB8AC3E}">
        <p14:creationId xmlns:p14="http://schemas.microsoft.com/office/powerpoint/2010/main" val="30604763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5">
            <a:extLst>
              <a:ext uri="{FF2B5EF4-FFF2-40B4-BE49-F238E27FC236}">
                <a16:creationId xmlns:a16="http://schemas.microsoft.com/office/drawing/2014/main" id="{F2F62AA1-DFF6-47C2-914C-CB4ECBB19C01}"/>
              </a:ext>
            </a:extLst>
          </p:cNvPr>
          <p:cNvSpPr>
            <a:spLocks noGrp="1"/>
          </p:cNvSpPr>
          <p:nvPr>
            <p:ph type="sldNum" sz="quarter" idx="10"/>
          </p:nvPr>
        </p:nvSpPr>
        <p:spPr/>
        <p:txBody>
          <a:bodyPr/>
          <a:lstStyle>
            <a:lvl1pPr>
              <a:defRPr/>
            </a:lvl1pPr>
          </a:lstStyle>
          <a:p>
            <a:pPr>
              <a:defRPr/>
            </a:pPr>
            <a:fld id="{3ED23E79-FCE4-4061-A3A3-DE2B82442BC2}" type="slidenum">
              <a:rPr lang="en-US" altLang="en-US"/>
              <a:pPr>
                <a:defRPr/>
              </a:pPr>
              <a:t>‹#›</a:t>
            </a:fld>
            <a:endParaRPr lang="en-US" altLang="en-US" dirty="0"/>
          </a:p>
        </p:txBody>
      </p:sp>
    </p:spTree>
    <p:extLst>
      <p:ext uri="{BB962C8B-B14F-4D97-AF65-F5344CB8AC3E}">
        <p14:creationId xmlns:p14="http://schemas.microsoft.com/office/powerpoint/2010/main" val="2215527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a:extLst>
              <a:ext uri="{FF2B5EF4-FFF2-40B4-BE49-F238E27FC236}">
                <a16:creationId xmlns:a16="http://schemas.microsoft.com/office/drawing/2014/main" id="{E4CF2FF8-9943-47DF-8924-9A0276ADACA7}"/>
              </a:ext>
            </a:extLst>
          </p:cNvPr>
          <p:cNvSpPr>
            <a:spLocks noGrp="1"/>
          </p:cNvSpPr>
          <p:nvPr>
            <p:ph type="sldNum" sz="quarter" idx="10"/>
          </p:nvPr>
        </p:nvSpPr>
        <p:spPr/>
        <p:txBody>
          <a:bodyPr/>
          <a:lstStyle>
            <a:lvl1pPr>
              <a:defRPr/>
            </a:lvl1pPr>
          </a:lstStyle>
          <a:p>
            <a:pPr>
              <a:defRPr/>
            </a:pPr>
            <a:fld id="{F526057F-864C-4546-9453-8803E5E28F17}" type="slidenum">
              <a:rPr lang="en-US" altLang="en-US"/>
              <a:pPr>
                <a:defRPr/>
              </a:pPr>
              <a:t>‹#›</a:t>
            </a:fld>
            <a:endParaRPr lang="en-US" altLang="en-US" dirty="0"/>
          </a:p>
        </p:txBody>
      </p:sp>
    </p:spTree>
    <p:extLst>
      <p:ext uri="{BB962C8B-B14F-4D97-AF65-F5344CB8AC3E}">
        <p14:creationId xmlns:p14="http://schemas.microsoft.com/office/powerpoint/2010/main" val="90677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a:extLst>
              <a:ext uri="{FF2B5EF4-FFF2-40B4-BE49-F238E27FC236}">
                <a16:creationId xmlns:a16="http://schemas.microsoft.com/office/drawing/2014/main" id="{EFF69411-DE03-42E2-ADD9-14649A37D530}"/>
              </a:ext>
            </a:extLst>
          </p:cNvPr>
          <p:cNvSpPr>
            <a:spLocks noGrp="1"/>
          </p:cNvSpPr>
          <p:nvPr>
            <p:ph type="sldNum" sz="quarter" idx="10"/>
          </p:nvPr>
        </p:nvSpPr>
        <p:spPr/>
        <p:txBody>
          <a:bodyPr/>
          <a:lstStyle>
            <a:lvl1pPr>
              <a:defRPr/>
            </a:lvl1pPr>
          </a:lstStyle>
          <a:p>
            <a:pPr>
              <a:defRPr/>
            </a:pPr>
            <a:fld id="{0B69E721-D2DC-43C0-8AF9-80945BB6B259}" type="slidenum">
              <a:rPr lang="en-US" altLang="en-US"/>
              <a:pPr>
                <a:defRPr/>
              </a:pPr>
              <a:t>‹#›</a:t>
            </a:fld>
            <a:endParaRPr lang="en-US" altLang="en-US" dirty="0"/>
          </a:p>
        </p:txBody>
      </p:sp>
    </p:spTree>
    <p:extLst>
      <p:ext uri="{BB962C8B-B14F-4D97-AF65-F5344CB8AC3E}">
        <p14:creationId xmlns:p14="http://schemas.microsoft.com/office/powerpoint/2010/main" val="2686989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CB3A1628-5E88-9D42-8D13-1A692EC0FCF0}" type="slidenum">
              <a:rPr lang="en-US" smtClean="0"/>
              <a:t>‹#›</a:t>
            </a:fld>
            <a:endParaRPr lang="en-US"/>
          </a:p>
        </p:txBody>
      </p:sp>
    </p:spTree>
    <p:extLst>
      <p:ext uri="{BB962C8B-B14F-4D97-AF65-F5344CB8AC3E}">
        <p14:creationId xmlns:p14="http://schemas.microsoft.com/office/powerpoint/2010/main" val="724471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Slide Number Placeholder 5"/>
          <p:cNvSpPr>
            <a:spLocks noGrp="1"/>
          </p:cNvSpPr>
          <p:nvPr>
            <p:ph type="sldNum" sz="quarter" idx="4"/>
          </p:nvPr>
        </p:nvSpPr>
        <p:spPr>
          <a:xfrm>
            <a:off x="5449455" y="6356350"/>
            <a:ext cx="3237345" cy="365125"/>
          </a:xfrm>
          <a:prstGeom prst="rect">
            <a:avLst/>
          </a:prstGeom>
        </p:spPr>
        <p:txBody>
          <a:bodyPr vert="horz" lIns="91440" tIns="45720" rIns="91440" bIns="45720" rtlCol="0" anchor="ctr"/>
          <a:lstStyle>
            <a:lvl1pPr algn="r">
              <a:defRPr sz="1200">
                <a:solidFill>
                  <a:schemeClr val="tx1"/>
                </a:solidFill>
                <a:latin typeface="Times New Roman"/>
                <a:cs typeface="Times New Roman"/>
              </a:defRPr>
            </a:lvl1pPr>
          </a:lstStyle>
          <a:p>
            <a:fld id="{CB3A1628-5E88-9D42-8D13-1A692EC0FCF0}" type="slidenum">
              <a:rPr lang="en-US" smtClean="0"/>
              <a:t>‹#›</a:t>
            </a:fld>
            <a:endParaRPr lang="en-US"/>
          </a:p>
        </p:txBody>
      </p:sp>
    </p:spTree>
    <p:extLst>
      <p:ext uri="{BB962C8B-B14F-4D97-AF65-F5344CB8AC3E}">
        <p14:creationId xmlns:p14="http://schemas.microsoft.com/office/powerpoint/2010/main" val="3696087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5449455" y="6356350"/>
            <a:ext cx="3237345" cy="365125"/>
          </a:xfrm>
          <a:prstGeom prst="rect">
            <a:avLst/>
          </a:prstGeom>
        </p:spPr>
        <p:txBody>
          <a:bodyPr vert="horz" lIns="91440" tIns="45720" rIns="91440" bIns="45720" rtlCol="0" anchor="ctr"/>
          <a:lstStyle>
            <a:lvl1pPr algn="r">
              <a:defRPr sz="1200">
                <a:solidFill>
                  <a:schemeClr val="tx1"/>
                </a:solidFill>
                <a:latin typeface="Times New Roman"/>
                <a:cs typeface="Times New Roman"/>
              </a:defRPr>
            </a:lvl1pPr>
          </a:lstStyle>
          <a:p>
            <a:fld id="{CB3A1628-5E88-9D42-8D13-1A692EC0FCF0}" type="slidenum">
              <a:rPr lang="en-US" smtClean="0"/>
              <a:t>‹#›</a:t>
            </a:fld>
            <a:endParaRPr lang="en-US"/>
          </a:p>
        </p:txBody>
      </p:sp>
    </p:spTree>
    <p:extLst>
      <p:ext uri="{BB962C8B-B14F-4D97-AF65-F5344CB8AC3E}">
        <p14:creationId xmlns:p14="http://schemas.microsoft.com/office/powerpoint/2010/main" val="1626085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61818" y="5957455"/>
            <a:ext cx="8224982" cy="397596"/>
          </a:xfrm>
        </p:spPr>
        <p:txBody>
          <a:bodyPr anchor="b"/>
          <a:lstStyle>
            <a:lvl1pPr algn="ctr">
              <a:defRPr sz="2000" b="1"/>
            </a:lvl1pPr>
          </a:lstStyle>
          <a:p>
            <a:r>
              <a:rPr lang="en-US"/>
              <a:t>Click to edit Master title style</a:t>
            </a:r>
          </a:p>
        </p:txBody>
      </p:sp>
      <p:sp>
        <p:nvSpPr>
          <p:cNvPr id="3" name="Picture Placeholder 2"/>
          <p:cNvSpPr>
            <a:spLocks noGrp="1"/>
          </p:cNvSpPr>
          <p:nvPr>
            <p:ph type="pic" idx="1"/>
          </p:nvPr>
        </p:nvSpPr>
        <p:spPr>
          <a:xfrm>
            <a:off x="219364" y="138544"/>
            <a:ext cx="8705272" cy="572654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61818" y="6356349"/>
            <a:ext cx="5225473" cy="365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Slide Number Placeholder 5"/>
          <p:cNvSpPr>
            <a:spLocks noGrp="1"/>
          </p:cNvSpPr>
          <p:nvPr>
            <p:ph type="sldNum" sz="quarter" idx="4"/>
          </p:nvPr>
        </p:nvSpPr>
        <p:spPr>
          <a:xfrm>
            <a:off x="5687291" y="6355051"/>
            <a:ext cx="3237345" cy="365125"/>
          </a:xfrm>
          <a:prstGeom prst="rect">
            <a:avLst/>
          </a:prstGeom>
        </p:spPr>
        <p:txBody>
          <a:bodyPr vert="horz" lIns="91440" tIns="45720" rIns="91440" bIns="45720" rtlCol="0" anchor="ctr"/>
          <a:lstStyle>
            <a:lvl1pPr algn="r">
              <a:defRPr sz="1200">
                <a:solidFill>
                  <a:schemeClr val="tx1"/>
                </a:solidFill>
                <a:latin typeface="Times New Roman"/>
                <a:cs typeface="Times New Roman"/>
              </a:defRPr>
            </a:lvl1pPr>
          </a:lstStyle>
          <a:p>
            <a:fld id="{CB3A1628-5E88-9D42-8D13-1A692EC0FCF0}" type="slidenum">
              <a:rPr lang="en-US" smtClean="0"/>
              <a:t>‹#›</a:t>
            </a:fld>
            <a:endParaRPr lang="en-US"/>
          </a:p>
        </p:txBody>
      </p:sp>
    </p:spTree>
    <p:extLst>
      <p:ext uri="{BB962C8B-B14F-4D97-AF65-F5344CB8AC3E}">
        <p14:creationId xmlns:p14="http://schemas.microsoft.com/office/powerpoint/2010/main" val="1915174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96718" y="893216"/>
            <a:ext cx="4946505" cy="2378364"/>
          </a:xfrm>
        </p:spPr>
        <p:txBody>
          <a:bodyPr anchor="ctr"/>
          <a:lstStyle>
            <a:lvl1pPr algn="ctr">
              <a:defRPr sz="4000" b="1" cap="all">
                <a:solidFill>
                  <a:srgbClr val="1E57B6"/>
                </a:solidFill>
              </a:defRPr>
            </a:lvl1pPr>
          </a:lstStyle>
          <a:p>
            <a:r>
              <a:rPr lang="en-US"/>
              <a:t>Click to edit Master title style</a:t>
            </a:r>
            <a:endParaRPr lang="en-US" dirty="0"/>
          </a:p>
        </p:txBody>
      </p:sp>
      <p:sp>
        <p:nvSpPr>
          <p:cNvPr id="6" name="Slide Number Placeholder 5"/>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CB3A1628-5E88-9D42-8D13-1A692EC0FCF0}" type="slidenum">
              <a:rPr lang="en-US" smtClean="0"/>
              <a:t>‹#›</a:t>
            </a:fld>
            <a:endParaRPr lang="en-US"/>
          </a:p>
        </p:txBody>
      </p:sp>
      <p:grpSp>
        <p:nvGrpSpPr>
          <p:cNvPr id="9" name="Group 8"/>
          <p:cNvGrpSpPr/>
          <p:nvPr userDrawn="1"/>
        </p:nvGrpSpPr>
        <p:grpSpPr>
          <a:xfrm>
            <a:off x="530355" y="439839"/>
            <a:ext cx="8289330" cy="5817683"/>
            <a:chOff x="530355" y="439839"/>
            <a:chExt cx="8289330" cy="5817683"/>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7296" y="439839"/>
              <a:ext cx="2889504" cy="3634231"/>
            </a:xfrm>
            <a:prstGeom prst="rect">
              <a:avLst/>
            </a:prstGeom>
          </p:spPr>
        </p:pic>
        <p:sp>
          <p:nvSpPr>
            <p:cNvPr id="12" name="TextBox 11"/>
            <p:cNvSpPr txBox="1"/>
            <p:nvPr/>
          </p:nvSpPr>
          <p:spPr>
            <a:xfrm>
              <a:off x="5687685" y="4301224"/>
              <a:ext cx="3132000" cy="1754326"/>
            </a:xfrm>
            <a:prstGeom prst="rect">
              <a:avLst/>
            </a:prstGeom>
            <a:noFill/>
          </p:spPr>
          <p:txBody>
            <a:bodyPr wrap="square" rtlCol="0">
              <a:spAutoFit/>
            </a:bodyPr>
            <a:lstStyle/>
            <a:p>
              <a:pPr algn="ctr"/>
              <a:r>
                <a:rPr lang="en-US" sz="2000" b="1" dirty="0">
                  <a:solidFill>
                    <a:schemeClr val="tx1"/>
                  </a:solidFill>
                  <a:latin typeface="Times New Roman"/>
                  <a:cs typeface="Times New Roman"/>
                </a:rPr>
                <a:t>Wireless Communication Networks and Systems</a:t>
              </a:r>
            </a:p>
            <a:p>
              <a:pPr algn="ctr"/>
              <a:r>
                <a:rPr lang="en-US" sz="1600" dirty="0">
                  <a:solidFill>
                    <a:schemeClr val="tx1"/>
                  </a:solidFill>
                  <a:latin typeface="Times New Roman"/>
                  <a:cs typeface="Times New Roman"/>
                </a:rPr>
                <a:t>1</a:t>
              </a:r>
              <a:r>
                <a:rPr lang="en-US" sz="1600" baseline="30000" dirty="0">
                  <a:solidFill>
                    <a:schemeClr val="tx1"/>
                  </a:solidFill>
                  <a:latin typeface="Times New Roman"/>
                  <a:cs typeface="Times New Roman"/>
                </a:rPr>
                <a:t>st</a:t>
              </a:r>
              <a:r>
                <a:rPr lang="en-US" sz="1600" dirty="0">
                  <a:solidFill>
                    <a:schemeClr val="tx1"/>
                  </a:solidFill>
                  <a:latin typeface="Times New Roman"/>
                  <a:cs typeface="Times New Roman"/>
                </a:rPr>
                <a:t> edition, Global edition</a:t>
              </a:r>
              <a:endParaRPr lang="en-US" dirty="0">
                <a:solidFill>
                  <a:schemeClr val="tx1"/>
                </a:solidFill>
                <a:latin typeface="Times New Roman"/>
                <a:cs typeface="Times New Roman"/>
              </a:endParaRPr>
            </a:p>
            <a:p>
              <a:pPr algn="ctr"/>
              <a:r>
                <a:rPr lang="en-US" sz="1600" b="1" dirty="0">
                  <a:solidFill>
                    <a:schemeClr val="tx1"/>
                  </a:solidFill>
                  <a:latin typeface="Times New Roman"/>
                  <a:cs typeface="Times New Roman"/>
                </a:rPr>
                <a:t>Cory Beard, William Stallings</a:t>
              </a:r>
            </a:p>
            <a:p>
              <a:pPr algn="ctr"/>
              <a:r>
                <a:rPr lang="en-US" dirty="0">
                  <a:solidFill>
                    <a:schemeClr val="tx1"/>
                  </a:solidFill>
                  <a:latin typeface="Times New Roman"/>
                  <a:cs typeface="Times New Roman"/>
                </a:rPr>
                <a:t>© 2016 Pearson Education, Ltd.</a:t>
              </a:r>
            </a:p>
          </p:txBody>
        </p:sp>
        <p:sp>
          <p:nvSpPr>
            <p:cNvPr id="13" name="TextBox 12"/>
            <p:cNvSpPr txBox="1"/>
            <p:nvPr/>
          </p:nvSpPr>
          <p:spPr>
            <a:xfrm>
              <a:off x="530355" y="3918420"/>
              <a:ext cx="4946505" cy="2339102"/>
            </a:xfrm>
            <a:prstGeom prst="rect">
              <a:avLst/>
            </a:prstGeom>
            <a:noFill/>
          </p:spPr>
          <p:txBody>
            <a:bodyPr wrap="square" rtlCol="0">
              <a:spAutoFit/>
            </a:bodyPr>
            <a:lstStyle/>
            <a:p>
              <a:pPr algn="just"/>
              <a:r>
                <a:rPr lang="en-US" sz="1400" dirty="0">
                  <a:latin typeface="Times New Roman"/>
                  <a:cs typeface="Times New Roman"/>
                </a:rPr>
                <a:t>These slides are made available to faculty in PowerPoint form. Slides can be freely added, modified, and deleted to suit student needs. They represent substantial work on the part of the authors; therefore, we request the following.</a:t>
              </a:r>
            </a:p>
            <a:p>
              <a:pPr algn="just"/>
              <a:endParaRPr lang="en-US" sz="400" dirty="0">
                <a:latin typeface="Times New Roman"/>
                <a:cs typeface="Times New Roman"/>
              </a:endParaRPr>
            </a:p>
            <a:p>
              <a:pPr algn="just"/>
              <a:r>
                <a:rPr lang="en-US" sz="1400" dirty="0">
                  <a:latin typeface="Times New Roman"/>
                  <a:cs typeface="Times New Roman"/>
                </a:rPr>
                <a:t>If these slides are used in a class setting or posted on an internal or external www site, please mention the source textbook and note our copyright of this material.</a:t>
              </a:r>
            </a:p>
            <a:p>
              <a:pPr algn="just"/>
              <a:endParaRPr lang="en-US" sz="400" dirty="0">
                <a:latin typeface="Times New Roman"/>
                <a:cs typeface="Times New Roman"/>
              </a:endParaRPr>
            </a:p>
            <a:p>
              <a:pPr algn="just"/>
              <a:r>
                <a:rPr lang="en-US" sz="1400" dirty="0">
                  <a:latin typeface="Times New Roman"/>
                  <a:cs typeface="Times New Roman"/>
                </a:rPr>
                <a:t>All material copyright 2016</a:t>
              </a:r>
            </a:p>
            <a:p>
              <a:pPr algn="just"/>
              <a:r>
                <a:rPr lang="en-US" sz="1400" dirty="0">
                  <a:latin typeface="Times New Roman"/>
                  <a:cs typeface="Times New Roman"/>
                </a:rPr>
                <a:t>Cory Beard and William Stallings, All Rights Reserved</a:t>
              </a:r>
            </a:p>
            <a:p>
              <a:pPr algn="just"/>
              <a:endParaRPr lang="en-US" sz="1200" dirty="0">
                <a:solidFill>
                  <a:schemeClr val="tx1"/>
                </a:solidFill>
                <a:latin typeface="Times New Roman"/>
                <a:cs typeface="Times New Roman"/>
              </a:endParaRPr>
            </a:p>
          </p:txBody>
        </p:sp>
      </p:grpSp>
    </p:spTree>
    <p:extLst>
      <p:ext uri="{BB962C8B-B14F-4D97-AF65-F5344CB8AC3E}">
        <p14:creationId xmlns:p14="http://schemas.microsoft.com/office/powerpoint/2010/main" val="39402950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6">
            <a:extLst>
              <a:ext uri="{FF2B5EF4-FFF2-40B4-BE49-F238E27FC236}">
                <a16:creationId xmlns:a16="http://schemas.microsoft.com/office/drawing/2014/main" id="{F5C099A3-C2DD-491C-A81E-0B0D370908F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85738"/>
            <a:ext cx="9144000"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6">
            <a:extLst>
              <a:ext uri="{FF2B5EF4-FFF2-40B4-BE49-F238E27FC236}">
                <a16:creationId xmlns:a16="http://schemas.microsoft.com/office/drawing/2014/main" id="{B5320D31-6677-4280-88A6-39BB9A906C76}"/>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88950" y="304800"/>
            <a:ext cx="3168650" cy="141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ubtitle 2"/>
          <p:cNvSpPr>
            <a:spLocks noGrp="1"/>
          </p:cNvSpPr>
          <p:nvPr>
            <p:ph type="subTitle" idx="1"/>
          </p:nvPr>
        </p:nvSpPr>
        <p:spPr>
          <a:xfrm>
            <a:off x="762000" y="3733800"/>
            <a:ext cx="6172200" cy="1371600"/>
          </a:xfrm>
        </p:spPr>
        <p:txBody>
          <a:bodyPr>
            <a:normAutofit/>
          </a:bodyPr>
          <a:lstStyle>
            <a:lvl1pPr marL="0" indent="0" algn="l">
              <a:buNone/>
              <a:defRPr sz="2000" b="1">
                <a:solidFill>
                  <a:srgbClr val="0B233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a:p>
            <a:endParaRPr lang="en-US" dirty="0"/>
          </a:p>
          <a:p>
            <a:endParaRPr lang="en-US" dirty="0"/>
          </a:p>
          <a:p>
            <a:endParaRPr lang="en-US" dirty="0"/>
          </a:p>
        </p:txBody>
      </p:sp>
      <p:sp>
        <p:nvSpPr>
          <p:cNvPr id="8" name="Title 7"/>
          <p:cNvSpPr>
            <a:spLocks noGrp="1"/>
          </p:cNvSpPr>
          <p:nvPr>
            <p:ph type="title"/>
          </p:nvPr>
        </p:nvSpPr>
        <p:spPr/>
        <p:txBody>
          <a:bodyPr/>
          <a:lstStyle/>
          <a:p>
            <a:r>
              <a:rPr lang="en-US"/>
              <a:t>Click to edit Master title style</a:t>
            </a:r>
          </a:p>
        </p:txBody>
      </p:sp>
      <p:sp>
        <p:nvSpPr>
          <p:cNvPr id="6" name="Slide Number Placeholder 8">
            <a:extLst>
              <a:ext uri="{FF2B5EF4-FFF2-40B4-BE49-F238E27FC236}">
                <a16:creationId xmlns:a16="http://schemas.microsoft.com/office/drawing/2014/main" id="{AEE711E9-F3D4-40B5-960A-D930E53181AD}"/>
              </a:ext>
            </a:extLst>
          </p:cNvPr>
          <p:cNvSpPr>
            <a:spLocks noGrp="1"/>
          </p:cNvSpPr>
          <p:nvPr>
            <p:ph type="sldNum" sz="quarter" idx="10"/>
          </p:nvPr>
        </p:nvSpPr>
        <p:spPr/>
        <p:txBody>
          <a:bodyPr/>
          <a:lstStyle>
            <a:lvl1pPr>
              <a:defRPr/>
            </a:lvl1pPr>
          </a:lstStyle>
          <a:p>
            <a:pPr>
              <a:defRPr/>
            </a:pPr>
            <a:fld id="{F17886FB-671C-434F-B49C-BA6637AC1D77}" type="slidenum">
              <a:rPr lang="en-US" altLang="en-US"/>
              <a:pPr>
                <a:defRPr/>
              </a:pPr>
              <a:t>‹#›</a:t>
            </a:fld>
            <a:endParaRPr lang="en-US" altLang="en-US" dirty="0"/>
          </a:p>
        </p:txBody>
      </p:sp>
    </p:spTree>
    <p:extLst>
      <p:ext uri="{BB962C8B-B14F-4D97-AF65-F5344CB8AC3E}">
        <p14:creationId xmlns:p14="http://schemas.microsoft.com/office/powerpoint/2010/main" val="394083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7">
            <a:extLst>
              <a:ext uri="{FF2B5EF4-FFF2-40B4-BE49-F238E27FC236}">
                <a16:creationId xmlns:a16="http://schemas.microsoft.com/office/drawing/2014/main" id="{6C65A6CA-051C-4199-BB60-4D5F51AC802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6">
            <a:extLst>
              <a:ext uri="{FF2B5EF4-FFF2-40B4-BE49-F238E27FC236}">
                <a16:creationId xmlns:a16="http://schemas.microsoft.com/office/drawing/2014/main" id="{BCB6964E-6AFE-45D9-BAD9-794D9553BCA7}"/>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661275" y="-100013"/>
            <a:ext cx="1270000" cy="1270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C9E1FCAB-65B9-4590-B801-39AE3089BF43}"/>
              </a:ext>
            </a:extLst>
          </p:cNvPr>
          <p:cNvSpPr/>
          <p:nvPr userDrawn="1"/>
        </p:nvSpPr>
        <p:spPr>
          <a:xfrm>
            <a:off x="2514600" y="6477000"/>
            <a:ext cx="4038600" cy="3651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MY" sz="1400" dirty="0">
                <a:solidFill>
                  <a:schemeClr val="tx1"/>
                </a:solidFill>
              </a:rPr>
              <a:t>https://habbal.gnomio.com/</a:t>
            </a:r>
          </a:p>
        </p:txBody>
      </p:sp>
      <p:sp>
        <p:nvSpPr>
          <p:cNvPr id="3" name="Content Placeholder 2"/>
          <p:cNvSpPr>
            <a:spLocks noGrp="1"/>
          </p:cNvSpPr>
          <p:nvPr>
            <p:ph idx="1"/>
          </p:nvPr>
        </p:nvSpPr>
        <p:spPr>
          <a:xfrm>
            <a:off x="457200" y="1493837"/>
            <a:ext cx="8229600" cy="4525963"/>
          </a:xfrm>
        </p:spPr>
        <p:txBody>
          <a:bodyPr/>
          <a:lstStyle>
            <a:lvl1pPr marL="342900" indent="-182880" eaLnBrk="1" hangingPunct="1">
              <a:buClr>
                <a:srgbClr val="54B948"/>
              </a:buClr>
              <a:buFont typeface="Arial" charset="0"/>
              <a:buChar char="•"/>
              <a:defRPr sz="2800">
                <a:solidFill>
                  <a:srgbClr val="002B5C"/>
                </a:solidFill>
              </a:defRPr>
            </a:lvl1pPr>
            <a:lvl2pPr marL="800100" indent="-182880">
              <a:buClr>
                <a:srgbClr val="54B948"/>
              </a:buClr>
              <a:buFont typeface="Calibri" pitchFamily="34" charset="0"/>
              <a:buChar char="-"/>
              <a:defRPr sz="2600">
                <a:solidFill>
                  <a:srgbClr val="002B5C"/>
                </a:solidFill>
              </a:defRPr>
            </a:lvl2pPr>
            <a:lvl3pPr indent="-182880" eaLnBrk="1" hangingPunct="1">
              <a:buClr>
                <a:srgbClr val="54B948"/>
              </a:buClr>
              <a:buFont typeface="Arial" charset="0"/>
              <a:buChar char="•"/>
              <a:defRPr sz="2200">
                <a:solidFill>
                  <a:srgbClr val="002B5C"/>
                </a:solidFill>
              </a:defRPr>
            </a:lvl3pPr>
            <a:lvl4pPr indent="-182880">
              <a:buClr>
                <a:srgbClr val="54B948"/>
              </a:buClr>
              <a:buFont typeface="Calibri" pitchFamily="34" charset="0"/>
              <a:buChar char="-"/>
              <a:defRPr sz="2000">
                <a:solidFill>
                  <a:srgbClr val="002B5C"/>
                </a:solidFill>
              </a:defRPr>
            </a:lvl4pPr>
            <a:lvl5pPr indent="-182880" eaLnBrk="1" hangingPunct="1">
              <a:buClr>
                <a:srgbClr val="54B948"/>
              </a:buClr>
              <a:buFont typeface="Arial" charset="0"/>
              <a:buChar char="•"/>
              <a:defRPr sz="1800">
                <a:solidFill>
                  <a:srgbClr val="002B5C"/>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0" y="0"/>
            <a:ext cx="8229600" cy="1143000"/>
          </a:xfrm>
        </p:spPr>
        <p:txBody>
          <a:bodyPr>
            <a:normAutofit/>
          </a:bodyPr>
          <a:lstStyle>
            <a:lvl1pPr algn="l">
              <a:defRPr sz="3000" b="1">
                <a:solidFill>
                  <a:schemeClr val="bg1"/>
                </a:solidFill>
              </a:defRPr>
            </a:lvl1pPr>
          </a:lstStyle>
          <a:p>
            <a:r>
              <a:rPr lang="en-US" dirty="0"/>
              <a:t>Click to edit Master title style</a:t>
            </a:r>
          </a:p>
        </p:txBody>
      </p:sp>
      <p:sp>
        <p:nvSpPr>
          <p:cNvPr id="7" name="Slide Number Placeholder 5">
            <a:extLst>
              <a:ext uri="{FF2B5EF4-FFF2-40B4-BE49-F238E27FC236}">
                <a16:creationId xmlns:a16="http://schemas.microsoft.com/office/drawing/2014/main" id="{3AED7B31-E18C-4DB1-BA0D-A85A931DAB38}"/>
              </a:ext>
            </a:extLst>
          </p:cNvPr>
          <p:cNvSpPr>
            <a:spLocks noGrp="1"/>
          </p:cNvSpPr>
          <p:nvPr>
            <p:ph type="sldNum" sz="quarter" idx="10"/>
          </p:nvPr>
        </p:nvSpPr>
        <p:spPr>
          <a:xfrm>
            <a:off x="6781800" y="6416675"/>
            <a:ext cx="2133600" cy="365125"/>
          </a:xfrm>
        </p:spPr>
        <p:txBody>
          <a:bodyPr/>
          <a:lstStyle>
            <a:lvl1pPr>
              <a:defRPr sz="1100">
                <a:solidFill>
                  <a:srgbClr val="AAAAAA"/>
                </a:solidFill>
              </a:defRPr>
            </a:lvl1pPr>
          </a:lstStyle>
          <a:p>
            <a:pPr>
              <a:defRPr/>
            </a:pPr>
            <a:fld id="{4E2C1EB6-6C94-4EBE-AB7A-3E345302F33D}" type="slidenum">
              <a:rPr lang="en-US" altLang="en-US"/>
              <a:pPr>
                <a:defRPr/>
              </a:pPr>
              <a:t>‹#›</a:t>
            </a:fld>
            <a:endParaRPr lang="en-US" altLang="en-US" dirty="0"/>
          </a:p>
        </p:txBody>
      </p:sp>
    </p:spTree>
    <p:extLst>
      <p:ext uri="{BB962C8B-B14F-4D97-AF65-F5344CB8AC3E}">
        <p14:creationId xmlns:p14="http://schemas.microsoft.com/office/powerpoint/2010/main" val="1667758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Slide Number Placeholder 5">
            <a:extLst>
              <a:ext uri="{FF2B5EF4-FFF2-40B4-BE49-F238E27FC236}">
                <a16:creationId xmlns:a16="http://schemas.microsoft.com/office/drawing/2014/main" id="{1465C31B-9C10-461D-9347-ABEC02D17E4B}"/>
              </a:ext>
            </a:extLst>
          </p:cNvPr>
          <p:cNvSpPr>
            <a:spLocks noGrp="1"/>
          </p:cNvSpPr>
          <p:nvPr>
            <p:ph type="sldNum" sz="quarter" idx="10"/>
          </p:nvPr>
        </p:nvSpPr>
        <p:spPr/>
        <p:txBody>
          <a:bodyPr/>
          <a:lstStyle>
            <a:lvl1pPr>
              <a:defRPr/>
            </a:lvl1pPr>
          </a:lstStyle>
          <a:p>
            <a:pPr>
              <a:defRPr/>
            </a:pPr>
            <a:fld id="{4F079620-50C6-48E8-9730-B7E0D4D83A30}" type="slidenum">
              <a:rPr lang="en-US" altLang="en-US"/>
              <a:pPr>
                <a:defRPr/>
              </a:pPr>
              <a:t>‹#›</a:t>
            </a:fld>
            <a:endParaRPr lang="en-US" altLang="en-US" dirty="0"/>
          </a:p>
        </p:txBody>
      </p:sp>
    </p:spTree>
    <p:extLst>
      <p:ext uri="{BB962C8B-B14F-4D97-AF65-F5344CB8AC3E}">
        <p14:creationId xmlns:p14="http://schemas.microsoft.com/office/powerpoint/2010/main" val="3666127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5" name="Picture 4" descr="E:\My Docs\Pearson_Supplement projects\07-07-2015\9781292108711_Stallings_Beard_Wireless_Communication_Networks_and_Systems\Untitled.jpg"/>
          <p:cNvPicPr>
            <a:picLocks noChangeAspect="1"/>
          </p:cNvPicPr>
          <p:nvPr userDrawn="1"/>
        </p:nvPicPr>
        <p:blipFill rotWithShape="1">
          <a:blip r:embed="rId8">
            <a:lum bright="70000" contrast="-70000"/>
            <a:extLst>
              <a:ext uri="{BEBA8EAE-BF5A-486C-A8C5-ECC9F3942E4B}">
                <a14:imgProps xmlns:a14="http://schemas.microsoft.com/office/drawing/2010/main">
                  <a14:imgLayer r:embed="rId9">
                    <a14:imgEffect>
                      <a14:brightnessContrast bright="40000" contrast="40000"/>
                    </a14:imgEffect>
                  </a14:imgLayer>
                </a14:imgProps>
              </a:ext>
              <a:ext uri="{28A0092B-C50C-407E-A947-70E740481C1C}">
                <a14:useLocalDpi xmlns:a14="http://schemas.microsoft.com/office/drawing/2010/main" val="0"/>
              </a:ext>
            </a:extLst>
          </a:blip>
          <a:srcRect t="28267" b="8822"/>
          <a:stretch/>
        </p:blipFill>
        <p:spPr bwMode="auto">
          <a:xfrm>
            <a:off x="-14" y="15766"/>
            <a:ext cx="9166098" cy="6858000"/>
          </a:xfrm>
          <a:prstGeom prst="rect">
            <a:avLst/>
          </a:prstGeom>
          <a:noFill/>
          <a:ln>
            <a:noFill/>
          </a:ln>
        </p:spPr>
      </p:pic>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5449455" y="6356350"/>
            <a:ext cx="3237345" cy="365125"/>
          </a:xfrm>
          <a:prstGeom prst="rect">
            <a:avLst/>
          </a:prstGeom>
        </p:spPr>
        <p:txBody>
          <a:bodyPr vert="horz" lIns="91440" tIns="45720" rIns="91440" bIns="45720" rtlCol="0" anchor="ctr"/>
          <a:lstStyle>
            <a:lvl1pPr algn="r">
              <a:defRPr sz="1200">
                <a:solidFill>
                  <a:schemeClr val="tx1"/>
                </a:solidFill>
                <a:latin typeface="Times New Roman"/>
                <a:cs typeface="Times New Roman"/>
              </a:defRPr>
            </a:lvl1pPr>
          </a:lstStyle>
          <a:p>
            <a:fld id="{CB3A1628-5E88-9D42-8D13-1A692EC0FCF0}" type="slidenum">
              <a:rPr lang="en-US" smtClean="0"/>
              <a:t>‹#›</a:t>
            </a:fld>
            <a:endParaRPr lang="en-US"/>
          </a:p>
        </p:txBody>
      </p:sp>
    </p:spTree>
    <p:extLst>
      <p:ext uri="{BB962C8B-B14F-4D97-AF65-F5344CB8AC3E}">
        <p14:creationId xmlns:p14="http://schemas.microsoft.com/office/powerpoint/2010/main" val="9112988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4" r:id="rId3"/>
    <p:sldLayoutId id="2147483725" r:id="rId4"/>
    <p:sldLayoutId id="2147483726" r:id="rId5"/>
    <p:sldLayoutId id="2147483727" r:id="rId6"/>
  </p:sldLayoutIdLst>
  <p:txStyles>
    <p:titleStyle>
      <a:lvl1pPr algn="ctr" defTabSz="457200" rtl="0" eaLnBrk="1" latinLnBrk="0" hangingPunct="1">
        <a:spcBef>
          <a:spcPct val="0"/>
        </a:spcBef>
        <a:buNone/>
        <a:defRPr lang="en-US" sz="4000" b="1" kern="1200" cap="all" smtClean="0">
          <a:solidFill>
            <a:srgbClr val="1E57B6"/>
          </a:solidFill>
          <a:latin typeface="Times New Roman"/>
          <a:ea typeface="+mj-ea"/>
          <a:cs typeface="Times New Roman"/>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Times New Roman"/>
          <a:ea typeface="+mn-ea"/>
          <a:cs typeface="Times New Roman"/>
        </a:defRPr>
      </a:lvl1pPr>
      <a:lvl2pPr marL="742950" indent="-285750" algn="l" defTabSz="457200" rtl="0" eaLnBrk="1" latinLnBrk="0" hangingPunct="1">
        <a:spcBef>
          <a:spcPct val="20000"/>
        </a:spcBef>
        <a:buFont typeface="Arial"/>
        <a:buChar char="–"/>
        <a:defRPr sz="2800" kern="1200">
          <a:solidFill>
            <a:schemeClr val="tx1"/>
          </a:solidFill>
          <a:latin typeface="Times New Roman"/>
          <a:ea typeface="+mn-ea"/>
          <a:cs typeface="Times New Roman"/>
        </a:defRPr>
      </a:lvl2pPr>
      <a:lvl3pPr marL="1143000" indent="-228600" algn="l" defTabSz="457200" rtl="0" eaLnBrk="1" latinLnBrk="0" hangingPunct="1">
        <a:spcBef>
          <a:spcPct val="20000"/>
        </a:spcBef>
        <a:buFont typeface="Arial"/>
        <a:buChar char="•"/>
        <a:defRPr sz="2400" kern="1200">
          <a:solidFill>
            <a:schemeClr val="tx1"/>
          </a:solidFill>
          <a:latin typeface="Times New Roman"/>
          <a:ea typeface="+mn-ea"/>
          <a:cs typeface="Times New Roman"/>
        </a:defRPr>
      </a:lvl3pPr>
      <a:lvl4pPr marL="1600200" indent="-228600" algn="l" defTabSz="457200" rtl="0" eaLnBrk="1" latinLnBrk="0" hangingPunct="1">
        <a:spcBef>
          <a:spcPct val="20000"/>
        </a:spcBef>
        <a:buFont typeface="Arial"/>
        <a:buChar char="–"/>
        <a:defRPr sz="2000" kern="1200">
          <a:solidFill>
            <a:schemeClr val="tx1"/>
          </a:solidFill>
          <a:latin typeface="Times New Roman"/>
          <a:ea typeface="+mn-ea"/>
          <a:cs typeface="Times New Roman"/>
        </a:defRPr>
      </a:lvl4pPr>
      <a:lvl5pPr marL="2057400" indent="-228600" algn="l" defTabSz="457200" rtl="0" eaLnBrk="1" latinLnBrk="0" hangingPunct="1">
        <a:spcBef>
          <a:spcPct val="20000"/>
        </a:spcBef>
        <a:buFont typeface="Arial"/>
        <a:buChar char="»"/>
        <a:defRPr sz="2000" kern="1200">
          <a:solidFill>
            <a:schemeClr val="tx1"/>
          </a:solidFill>
          <a:latin typeface="Times New Roman"/>
          <a:ea typeface="+mn-ea"/>
          <a:cs typeface="Times New Roman"/>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66ECBA9F-2253-4175-9A5D-BE9F2C73C9C1}"/>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8629A12F-3C8F-4ECA-9A3C-5669FFACE9FD}"/>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6" name="Slide Number Placeholder 5">
            <a:extLst>
              <a:ext uri="{FF2B5EF4-FFF2-40B4-BE49-F238E27FC236}">
                <a16:creationId xmlns:a16="http://schemas.microsoft.com/office/drawing/2014/main" id="{BD69C9FB-15D0-4D12-B91E-0E2C85C0A492}"/>
              </a:ext>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29373137-7F5E-4A87-953D-1B7F1AE60788}" type="slidenum">
              <a:rPr lang="en-US" altLang="en-US"/>
              <a:pPr>
                <a:defRPr/>
              </a:pPr>
              <a:t>‹#›</a:t>
            </a:fld>
            <a:endParaRPr lang="en-US" altLang="en-US" dirty="0"/>
          </a:p>
        </p:txBody>
      </p:sp>
    </p:spTree>
    <p:extLst>
      <p:ext uri="{BB962C8B-B14F-4D97-AF65-F5344CB8AC3E}">
        <p14:creationId xmlns:p14="http://schemas.microsoft.com/office/powerpoint/2010/main" val="1498278239"/>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Lst>
  <p:hf hd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goo.gl/79gyvL"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8.tif"/><Relationship Id="rId4" Type="http://schemas.openxmlformats.org/officeDocument/2006/relationships/image" Target="../media/image7.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goo.gl/feS4j5"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 Id="rId5" Type="http://schemas.openxmlformats.org/officeDocument/2006/relationships/image" Target="../media/image13.tif"/><Relationship Id="rId4" Type="http://schemas.openxmlformats.org/officeDocument/2006/relationships/image" Target="../media/image12.emf"/></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package" Target="../embeddings/Microsoft_Word_Document1.docx"/><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7.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5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8.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customXml" Target="../ink/ink1.xml"/></Relationships>
</file>

<file path=ppt/slides/_rels/slide6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0.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customXml" Target="../ink/ink2.xml"/></Relationships>
</file>

<file path=ppt/slides/_rels/slide6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1.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customXml" Target="../ink/ink3.xml"/></Relationships>
</file>

<file path=ppt/slides/_rels/slide6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hyperlink" Target="http://goo.gl/KJSNIx" TargetMode="External"/><Relationship Id="rId2" Type="http://schemas.openxmlformats.org/officeDocument/2006/relationships/notesSlide" Target="../notesSlides/notesSlide64.xml"/><Relationship Id="rId1" Type="http://schemas.openxmlformats.org/officeDocument/2006/relationships/slideLayout" Target="../slideLayouts/slideLayout5.xml"/><Relationship Id="rId5" Type="http://schemas.openxmlformats.org/officeDocument/2006/relationships/image" Target="../media/image37.tif"/><Relationship Id="rId4" Type="http://schemas.openxmlformats.org/officeDocument/2006/relationships/image" Target="../media/image36.emf"/></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hyperlink" Target="http://goo.gl/SW0Mpa" TargetMode="External"/><Relationship Id="rId2" Type="http://schemas.openxmlformats.org/officeDocument/2006/relationships/notesSlide" Target="../notesSlides/notesSlide67.xml"/><Relationship Id="rId1" Type="http://schemas.openxmlformats.org/officeDocument/2006/relationships/slideLayout" Target="../slideLayouts/slideLayout5.xml"/><Relationship Id="rId5" Type="http://schemas.openxmlformats.org/officeDocument/2006/relationships/image" Target="../media/image39.tif"/><Relationship Id="rId4" Type="http://schemas.openxmlformats.org/officeDocument/2006/relationships/image" Target="../media/image38.emf"/></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hyperlink" Target="http://goo.gl/A7MyMO" TargetMode="External"/><Relationship Id="rId2" Type="http://schemas.openxmlformats.org/officeDocument/2006/relationships/notesSlide" Target="../notesSlides/notesSlide76.xml"/><Relationship Id="rId1" Type="http://schemas.openxmlformats.org/officeDocument/2006/relationships/slideLayout" Target="../slideLayouts/slideLayout5.xml"/><Relationship Id="rId5" Type="http://schemas.openxmlformats.org/officeDocument/2006/relationships/image" Target="../media/image44.tif"/><Relationship Id="rId4" Type="http://schemas.openxmlformats.org/officeDocument/2006/relationships/image" Target="../media/image43.emf"/></Relationships>
</file>

<file path=ppt/slides/_rels/slide8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84.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94.xml.rels><?xml version="1.0" encoding="UTF-8" standalone="yes"?>
<Relationships xmlns="http://schemas.openxmlformats.org/package/2006/relationships"><Relationship Id="rId3" Type="http://schemas.openxmlformats.org/officeDocument/2006/relationships/hyperlink" Target="http://goo.gl/7V4UZN" TargetMode="External"/><Relationship Id="rId2" Type="http://schemas.openxmlformats.org/officeDocument/2006/relationships/notesSlide" Target="../notesSlides/notesSlide85.xml"/><Relationship Id="rId1" Type="http://schemas.openxmlformats.org/officeDocument/2006/relationships/slideLayout" Target="../slideLayouts/slideLayout5.xml"/><Relationship Id="rId5" Type="http://schemas.openxmlformats.org/officeDocument/2006/relationships/image" Target="../media/image53.tif"/><Relationship Id="rId4" Type="http://schemas.openxmlformats.org/officeDocument/2006/relationships/image" Target="../media/image52.emf"/></Relationships>
</file>

<file path=ppt/slides/_rels/slide9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97E170AC-4734-4AE0-B54E-7231280B7ADB}"/>
              </a:ext>
            </a:extLst>
          </p:cNvPr>
          <p:cNvSpPr>
            <a:spLocks noGrp="1"/>
          </p:cNvSpPr>
          <p:nvPr>
            <p:ph type="ctrTitle"/>
          </p:nvPr>
        </p:nvSpPr>
        <p:spPr>
          <a:xfrm>
            <a:off x="630238" y="2282825"/>
            <a:ext cx="6470650" cy="714375"/>
          </a:xfrm>
        </p:spPr>
        <p:txBody>
          <a:bodyPr/>
          <a:lstStyle/>
          <a:p>
            <a:pPr algn="l" eaLnBrk="1" hangingPunct="1"/>
            <a:r>
              <a:rPr lang="en-MY" altLang="en-US" sz="3000" b="1">
                <a:solidFill>
                  <a:srgbClr val="87A933"/>
                </a:solidFill>
              </a:rPr>
              <a:t>CPE413 </a:t>
            </a:r>
            <a:r>
              <a:rPr lang="tr-TR" altLang="en-US" sz="3000" b="1">
                <a:solidFill>
                  <a:srgbClr val="87A933"/>
                </a:solidFill>
              </a:rPr>
              <a:t>Kablosuz Ağlar</a:t>
            </a:r>
            <a:endParaRPr lang="en-US" altLang="en-US" sz="3000" b="1">
              <a:solidFill>
                <a:srgbClr val="87A933"/>
              </a:solidFill>
            </a:endParaRPr>
          </a:p>
        </p:txBody>
      </p:sp>
      <p:sp>
        <p:nvSpPr>
          <p:cNvPr id="7171" name="Subtitle 2">
            <a:extLst>
              <a:ext uri="{FF2B5EF4-FFF2-40B4-BE49-F238E27FC236}">
                <a16:creationId xmlns:a16="http://schemas.microsoft.com/office/drawing/2014/main" id="{12748BE4-C3B1-4E9C-9238-1A1B8D636652}"/>
              </a:ext>
            </a:extLst>
          </p:cNvPr>
          <p:cNvSpPr>
            <a:spLocks noGrp="1"/>
          </p:cNvSpPr>
          <p:nvPr>
            <p:ph type="subTitle" idx="1"/>
          </p:nvPr>
        </p:nvSpPr>
        <p:spPr>
          <a:xfrm>
            <a:off x="838200" y="4760913"/>
            <a:ext cx="6400800" cy="954087"/>
          </a:xfrm>
        </p:spPr>
        <p:txBody>
          <a:bodyPr/>
          <a:lstStyle/>
          <a:p>
            <a:pPr eaLnBrk="1" hangingPunct="1"/>
            <a:r>
              <a:rPr lang="tr-TR" altLang="en-US" sz="2400"/>
              <a:t>Dr. Sait DEMİR</a:t>
            </a:r>
            <a:endParaRPr lang="en-US" altLang="en-US" sz="2400"/>
          </a:p>
          <a:p>
            <a:pPr eaLnBrk="1" hangingPunct="1"/>
            <a:r>
              <a:rPr lang="tr-TR" altLang="en-US" sz="1800" b="0"/>
              <a:t>saitdemir</a:t>
            </a:r>
            <a:r>
              <a:rPr lang="en-US" altLang="en-US" sz="1800" b="0"/>
              <a:t>@karabuk.edu.tr</a:t>
            </a:r>
          </a:p>
          <a:p>
            <a:pPr eaLnBrk="1" hangingPunct="1"/>
            <a:endParaRPr lang="en-US" altLang="en-US"/>
          </a:p>
        </p:txBody>
      </p:sp>
      <p:sp>
        <p:nvSpPr>
          <p:cNvPr id="7172" name="Slide Number Placeholder 6">
            <a:extLst>
              <a:ext uri="{FF2B5EF4-FFF2-40B4-BE49-F238E27FC236}">
                <a16:creationId xmlns:a16="http://schemas.microsoft.com/office/drawing/2014/main" id="{85AFEF07-CB12-4F74-92FA-9062793B586B}"/>
              </a:ext>
            </a:extLst>
          </p:cNvPr>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0345189-709D-4D4D-A7F3-BB1CE3CF9F82}" type="slidenum">
              <a:rPr lang="en-US" altLang="en-US" sz="1200" smtClean="0">
                <a:solidFill>
                  <a:srgbClr val="898989"/>
                </a:solidFill>
              </a:rPr>
              <a:pPr>
                <a:spcBef>
                  <a:spcPct val="0"/>
                </a:spcBef>
                <a:buFontTx/>
                <a:buNone/>
              </a:pPr>
              <a:t>1</a:t>
            </a:fld>
            <a:endParaRPr lang="en-US" altLang="en-US" sz="1200">
              <a:solidFill>
                <a:srgbClr val="898989"/>
              </a:solidFill>
            </a:endParaRPr>
          </a:p>
        </p:txBody>
      </p:sp>
      <p:sp>
        <p:nvSpPr>
          <p:cNvPr id="7173" name="Rectangle 8">
            <a:extLst>
              <a:ext uri="{FF2B5EF4-FFF2-40B4-BE49-F238E27FC236}">
                <a16:creationId xmlns:a16="http://schemas.microsoft.com/office/drawing/2014/main" id="{E783D5A3-579D-4118-AA6E-916C3A098FDD}"/>
              </a:ext>
            </a:extLst>
          </p:cNvPr>
          <p:cNvSpPr>
            <a:spLocks noChangeArrowheads="1"/>
          </p:cNvSpPr>
          <p:nvPr/>
        </p:nvSpPr>
        <p:spPr bwMode="auto">
          <a:xfrm>
            <a:off x="6911975" y="5710238"/>
            <a:ext cx="16621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br>
              <a:rPr lang="en-US" altLang="en-US" sz="1400"/>
            </a:br>
            <a:r>
              <a:rPr lang="en-US" altLang="en-US" sz="1400"/>
              <a:t>September 2</a:t>
            </a:r>
            <a:r>
              <a:rPr lang="tr-TR" altLang="en-US" sz="1400"/>
              <a:t>9</a:t>
            </a:r>
            <a:r>
              <a:rPr lang="en-US" altLang="en-US" sz="1400"/>
              <a:t>, 2021</a:t>
            </a:r>
          </a:p>
        </p:txBody>
      </p:sp>
      <p:sp>
        <p:nvSpPr>
          <p:cNvPr id="7174" name="Rectangle 2">
            <a:extLst>
              <a:ext uri="{FF2B5EF4-FFF2-40B4-BE49-F238E27FC236}">
                <a16:creationId xmlns:a16="http://schemas.microsoft.com/office/drawing/2014/main" id="{B4523E58-016A-40B7-B4EE-8457C718536A}"/>
              </a:ext>
            </a:extLst>
          </p:cNvPr>
          <p:cNvSpPr>
            <a:spLocks noChangeArrowheads="1"/>
          </p:cNvSpPr>
          <p:nvPr/>
        </p:nvSpPr>
        <p:spPr bwMode="auto">
          <a:xfrm>
            <a:off x="630238" y="2887663"/>
            <a:ext cx="5943600"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tr-TR" altLang="en-US" sz="2800" b="1"/>
              <a:t>Bilgisayar Mühendisliği Bölümü</a:t>
            </a:r>
            <a:r>
              <a:rPr lang="en-MY" altLang="en-US" sz="2800" b="1"/>
              <a:t>, </a:t>
            </a:r>
            <a:br>
              <a:rPr lang="en-MY" altLang="en-US" sz="2800" b="1"/>
            </a:br>
            <a:r>
              <a:rPr lang="tr-TR" altLang="en-US" sz="2800" b="1"/>
              <a:t>Mühendislik Fakültesi</a:t>
            </a:r>
            <a:endParaRPr lang="en-MY" altLang="en-US" sz="28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fontScale="92500" lnSpcReduction="20000"/>
          </a:bodyPr>
          <a:lstStyle/>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It can be said that wireless LAN is actually making the physical layer (Ethernet, etc.) and partially the data link layer of existing LAN technologies wireless.</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 For this purpose, international standards have been determined for wireless LAN.</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 Wireless network standards started to be developed by the Institute of Electrical and Electronics Engineers, IEEE (Institute of Electrical and Electronics Engineers) since 1997.</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 The general name of this developed standard is </a:t>
            </a:r>
            <a:r>
              <a:rPr lang="en-US" sz="2400" b="0" i="0" dirty="0">
                <a:solidFill>
                  <a:srgbClr val="FF0000"/>
                </a:solidFill>
                <a:effectLst/>
                <a:highlight>
                  <a:srgbClr val="FFFF00"/>
                </a:highlight>
                <a:latin typeface="ArialMT"/>
              </a:rPr>
              <a:t>IEEE 802.11 </a:t>
            </a:r>
            <a:r>
              <a:rPr lang="en-US" sz="2400" b="0" i="0" dirty="0">
                <a:solidFill>
                  <a:srgbClr val="000000"/>
                </a:solidFill>
                <a:effectLst/>
                <a:latin typeface="ArialMT"/>
              </a:rPr>
              <a:t>and it includes wireless local network protocols. There are also HiperLAN1 and HiperLAN2 standards defined by ETSI.</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 </a:t>
            </a:r>
            <a:r>
              <a:rPr lang="en-US" sz="2400" b="1" i="0" dirty="0">
                <a:solidFill>
                  <a:srgbClr val="000000"/>
                </a:solidFill>
                <a:effectLst/>
                <a:latin typeface="ArialMT"/>
              </a:rPr>
              <a:t>The 802.11 standard represents the rules used when communicating over a wireless local area network, WLAN (Wireless Local Area Network).</a:t>
            </a:r>
            <a:endParaRPr lang="en-US" altLang="en-US" sz="2400" b="1" dirty="0"/>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tr-TR" altLang="en-US" dirty="0"/>
              <a:t>KABLOSUZ AĞLAR</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10</a:t>
            </a:fld>
            <a:endParaRPr lang="en-US" altLang="en-US" sz="1100">
              <a:solidFill>
                <a:srgbClr val="AAAAAA"/>
              </a:solidFill>
            </a:endParaRPr>
          </a:p>
        </p:txBody>
      </p:sp>
    </p:spTree>
    <p:extLst>
      <p:ext uri="{BB962C8B-B14F-4D97-AF65-F5344CB8AC3E}">
        <p14:creationId xmlns:p14="http://schemas.microsoft.com/office/powerpoint/2010/main" val="395011196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p:txBody>
          <a:bodyPr/>
          <a:lstStyle/>
          <a:p>
            <a:r>
              <a:rPr lang="en-US" dirty="0"/>
              <a:t>Data Frame Subtypes</a:t>
            </a:r>
          </a:p>
        </p:txBody>
      </p:sp>
      <p:sp>
        <p:nvSpPr>
          <p:cNvPr id="277507" name="Rectangle 3"/>
          <p:cNvSpPr>
            <a:spLocks noGrp="1" noChangeArrowheads="1"/>
          </p:cNvSpPr>
          <p:nvPr>
            <p:ph type="body" idx="1"/>
          </p:nvPr>
        </p:nvSpPr>
        <p:spPr/>
        <p:txBody>
          <a:bodyPr/>
          <a:lstStyle/>
          <a:p>
            <a:pPr>
              <a:lnSpc>
                <a:spcPct val="90000"/>
              </a:lnSpc>
            </a:pPr>
            <a:r>
              <a:rPr lang="en-US" sz="2800" dirty="0"/>
              <a:t>Data-carrying frames</a:t>
            </a:r>
          </a:p>
          <a:p>
            <a:pPr lvl="1">
              <a:lnSpc>
                <a:spcPct val="90000"/>
              </a:lnSpc>
            </a:pPr>
            <a:r>
              <a:rPr lang="en-US" sz="2400" dirty="0"/>
              <a:t>Data</a:t>
            </a:r>
          </a:p>
          <a:p>
            <a:pPr lvl="1">
              <a:lnSpc>
                <a:spcPct val="90000"/>
              </a:lnSpc>
            </a:pPr>
            <a:r>
              <a:rPr lang="en-US" sz="2400" dirty="0"/>
              <a:t>Data + CF-</a:t>
            </a:r>
            <a:r>
              <a:rPr lang="en-US" sz="2400" dirty="0" err="1"/>
              <a:t>Ack</a:t>
            </a:r>
            <a:endParaRPr lang="en-US" sz="2400" dirty="0"/>
          </a:p>
          <a:p>
            <a:pPr lvl="1">
              <a:lnSpc>
                <a:spcPct val="90000"/>
              </a:lnSpc>
            </a:pPr>
            <a:r>
              <a:rPr lang="en-US" sz="2400" dirty="0"/>
              <a:t>Data + CF-Poll</a:t>
            </a:r>
          </a:p>
          <a:p>
            <a:pPr lvl="1">
              <a:lnSpc>
                <a:spcPct val="90000"/>
              </a:lnSpc>
            </a:pPr>
            <a:r>
              <a:rPr lang="en-US" sz="2400" dirty="0"/>
              <a:t>Data + CF-</a:t>
            </a:r>
            <a:r>
              <a:rPr lang="en-US" sz="2400" dirty="0" err="1"/>
              <a:t>Ack</a:t>
            </a:r>
            <a:r>
              <a:rPr lang="en-US" sz="2400" dirty="0"/>
              <a:t> + CF-Poll</a:t>
            </a:r>
          </a:p>
          <a:p>
            <a:pPr>
              <a:lnSpc>
                <a:spcPct val="90000"/>
              </a:lnSpc>
            </a:pPr>
            <a:r>
              <a:rPr lang="en-US" sz="2800" dirty="0"/>
              <a:t>Other subtypes (don</a:t>
            </a:r>
            <a:r>
              <a:rPr lang="ja-JP" altLang="en-US" sz="2800" dirty="0">
                <a:latin typeface="Arial"/>
              </a:rPr>
              <a:t>’</a:t>
            </a:r>
            <a:r>
              <a:rPr lang="en-US" sz="2800" dirty="0"/>
              <a:t>t carry user data)</a:t>
            </a:r>
          </a:p>
          <a:p>
            <a:pPr lvl="1">
              <a:lnSpc>
                <a:spcPct val="90000"/>
              </a:lnSpc>
            </a:pPr>
            <a:r>
              <a:rPr lang="en-US" sz="2400" dirty="0"/>
              <a:t>Null Function</a:t>
            </a:r>
          </a:p>
          <a:p>
            <a:pPr lvl="1">
              <a:lnSpc>
                <a:spcPct val="90000"/>
              </a:lnSpc>
            </a:pPr>
            <a:r>
              <a:rPr lang="en-US" sz="2400" dirty="0"/>
              <a:t>CF-</a:t>
            </a:r>
            <a:r>
              <a:rPr lang="en-US" sz="2400" dirty="0" err="1"/>
              <a:t>Ack</a:t>
            </a:r>
            <a:endParaRPr lang="en-US" sz="2400" dirty="0"/>
          </a:p>
          <a:p>
            <a:pPr lvl="1">
              <a:lnSpc>
                <a:spcPct val="90000"/>
              </a:lnSpc>
            </a:pPr>
            <a:r>
              <a:rPr lang="en-US" sz="2400" dirty="0"/>
              <a:t>CF-Poll</a:t>
            </a:r>
          </a:p>
          <a:p>
            <a:pPr lvl="1">
              <a:lnSpc>
                <a:spcPct val="90000"/>
              </a:lnSpc>
            </a:pPr>
            <a:r>
              <a:rPr lang="en-US" sz="2400" dirty="0"/>
              <a:t>CF-</a:t>
            </a:r>
            <a:r>
              <a:rPr lang="en-US" sz="2400" dirty="0" err="1"/>
              <a:t>Ack</a:t>
            </a:r>
            <a:r>
              <a:rPr lang="en-US" sz="2400" dirty="0"/>
              <a:t> + CF-Poll</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100</a:t>
            </a:fld>
            <a:endParaRPr lang="en-US" dirty="0"/>
          </a:p>
        </p:txBody>
      </p:sp>
    </p:spTree>
    <p:extLst>
      <p:ext uri="{BB962C8B-B14F-4D97-AF65-F5344CB8AC3E}">
        <p14:creationId xmlns:p14="http://schemas.microsoft.com/office/powerpoint/2010/main" val="259473234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Rectangle 2"/>
          <p:cNvSpPr>
            <a:spLocks noGrp="1" noChangeArrowheads="1"/>
          </p:cNvSpPr>
          <p:nvPr>
            <p:ph type="title"/>
          </p:nvPr>
        </p:nvSpPr>
        <p:spPr/>
        <p:txBody>
          <a:bodyPr>
            <a:normAutofit fontScale="90000"/>
          </a:bodyPr>
          <a:lstStyle/>
          <a:p>
            <a:r>
              <a:rPr lang="en-US" dirty="0"/>
              <a:t>Management Frame Subtypes</a:t>
            </a:r>
          </a:p>
        </p:txBody>
      </p:sp>
      <p:sp>
        <p:nvSpPr>
          <p:cNvPr id="278531" name="Rectangle 3"/>
          <p:cNvSpPr>
            <a:spLocks noGrp="1" noChangeArrowheads="1"/>
          </p:cNvSpPr>
          <p:nvPr>
            <p:ph type="body" idx="1"/>
          </p:nvPr>
        </p:nvSpPr>
        <p:spPr/>
        <p:txBody>
          <a:bodyPr/>
          <a:lstStyle/>
          <a:p>
            <a:r>
              <a:rPr lang="en-US" dirty="0"/>
              <a:t>Association request</a:t>
            </a:r>
          </a:p>
          <a:p>
            <a:r>
              <a:rPr lang="en-US" dirty="0"/>
              <a:t>Association response</a:t>
            </a:r>
          </a:p>
          <a:p>
            <a:r>
              <a:rPr lang="en-US" dirty="0" err="1"/>
              <a:t>Reassociation</a:t>
            </a:r>
            <a:r>
              <a:rPr lang="en-US" dirty="0"/>
              <a:t> request</a:t>
            </a:r>
          </a:p>
          <a:p>
            <a:r>
              <a:rPr lang="en-US" dirty="0" err="1"/>
              <a:t>Reassociation</a:t>
            </a:r>
            <a:r>
              <a:rPr lang="en-US" dirty="0"/>
              <a:t> response</a:t>
            </a:r>
          </a:p>
          <a:p>
            <a:r>
              <a:rPr lang="en-US" dirty="0"/>
              <a:t>Probe request</a:t>
            </a:r>
          </a:p>
          <a:p>
            <a:r>
              <a:rPr lang="en-US" dirty="0"/>
              <a:t>Probe response</a:t>
            </a:r>
          </a:p>
          <a:p>
            <a:r>
              <a:rPr lang="en-US" dirty="0"/>
              <a:t>Beacon</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101</a:t>
            </a:fld>
            <a:endParaRPr lang="en-US" dirty="0"/>
          </a:p>
        </p:txBody>
      </p:sp>
    </p:spTree>
    <p:extLst>
      <p:ext uri="{BB962C8B-B14F-4D97-AF65-F5344CB8AC3E}">
        <p14:creationId xmlns:p14="http://schemas.microsoft.com/office/powerpoint/2010/main" val="317205524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Rectangle 2"/>
          <p:cNvSpPr>
            <a:spLocks noGrp="1" noChangeArrowheads="1"/>
          </p:cNvSpPr>
          <p:nvPr>
            <p:ph type="title"/>
          </p:nvPr>
        </p:nvSpPr>
        <p:spPr/>
        <p:txBody>
          <a:bodyPr>
            <a:normAutofit fontScale="90000"/>
          </a:bodyPr>
          <a:lstStyle/>
          <a:p>
            <a:r>
              <a:rPr lang="en-US" dirty="0"/>
              <a:t>Management Frame Subtypes</a:t>
            </a:r>
          </a:p>
        </p:txBody>
      </p:sp>
      <p:sp>
        <p:nvSpPr>
          <p:cNvPr id="330755" name="Rectangle 3"/>
          <p:cNvSpPr>
            <a:spLocks noGrp="1" noChangeArrowheads="1"/>
          </p:cNvSpPr>
          <p:nvPr>
            <p:ph type="body" idx="1"/>
          </p:nvPr>
        </p:nvSpPr>
        <p:spPr/>
        <p:txBody>
          <a:bodyPr/>
          <a:lstStyle/>
          <a:p>
            <a:r>
              <a:rPr lang="en-US" dirty="0"/>
              <a:t>Announcement traffic indication message</a:t>
            </a:r>
          </a:p>
          <a:p>
            <a:r>
              <a:rPr lang="en-US" dirty="0"/>
              <a:t>Dissociation</a:t>
            </a:r>
          </a:p>
          <a:p>
            <a:r>
              <a:rPr lang="en-US" dirty="0"/>
              <a:t>Authentication</a:t>
            </a:r>
          </a:p>
          <a:p>
            <a:r>
              <a:rPr lang="en-US" dirty="0" err="1"/>
              <a:t>Deauthentication</a:t>
            </a:r>
            <a:endParaRPr lang="en-US" dirty="0"/>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102</a:t>
            </a:fld>
            <a:endParaRPr lang="en-US" dirty="0"/>
          </a:p>
        </p:txBody>
      </p:sp>
    </p:spTree>
    <p:extLst>
      <p:ext uri="{BB962C8B-B14F-4D97-AF65-F5344CB8AC3E}">
        <p14:creationId xmlns:p14="http://schemas.microsoft.com/office/powerpoint/2010/main" val="202705173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a:bodyPr>
          <a:lstStyle/>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IEEE 802.11 Introduction</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IEEE 802.11 Features</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WLAN Architecture</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IEEE 802.11 Protocol Architecture</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IEEE 802.11 LCC</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EEE 802.11 MAC</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MAC Frame Format</a:t>
            </a:r>
          </a:p>
          <a:p>
            <a:pPr marL="158750" indent="0">
              <a:spcBef>
                <a:spcPts val="500"/>
              </a:spcBef>
              <a:spcAft>
                <a:spcPts val="500"/>
              </a:spcAft>
              <a:buFont typeface="Arial" panose="020B0604020202020204" pitchFamily="34" charset="0"/>
              <a:buNone/>
            </a:pPr>
            <a:endParaRPr lang="en-US" altLang="en-US" dirty="0"/>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en-US" altLang="en-US" dirty="0"/>
              <a:t>Summary </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103</a:t>
            </a:fld>
            <a:endParaRPr lang="en-US" altLang="en-US" sz="1100">
              <a:solidFill>
                <a:srgbClr val="AAAAAA"/>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fontScale="92500" lnSpcReduction="20000"/>
          </a:bodyPr>
          <a:lstStyle/>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 IEEE 802.11, operating at 2.4 GHz, maximum 75</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covering meters and offering data transmission speeds in the range of 1-2 Mbps.</a:t>
            </a:r>
          </a:p>
          <a:p>
            <a:pPr marL="158750" indent="0">
              <a:spcBef>
                <a:spcPts val="500"/>
              </a:spcBef>
              <a:spcAft>
                <a:spcPts val="500"/>
              </a:spcAft>
              <a:buNone/>
            </a:pPr>
            <a:r>
              <a:rPr lang="en-US" sz="2400" b="0" i="0" dirty="0">
                <a:solidFill>
                  <a:srgbClr val="000000"/>
                </a:solidFill>
                <a:effectLst/>
                <a:latin typeface="ArialMT"/>
              </a:rPr>
              <a:t>This standard has become inadequate as a result of technological developments.</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With the advent of the development of the series of standards called </a:t>
            </a:r>
            <a:r>
              <a:rPr lang="en-US" sz="2400" b="0" i="0" dirty="0">
                <a:solidFill>
                  <a:srgbClr val="000000"/>
                </a:solidFill>
                <a:effectLst/>
                <a:highlight>
                  <a:srgbClr val="FFFF00"/>
                </a:highlight>
                <a:latin typeface="ArialMT"/>
              </a:rPr>
              <a:t>802.11x </a:t>
            </a:r>
            <a:r>
              <a:rPr lang="en-US" sz="2400" b="0" i="0" dirty="0">
                <a:solidFill>
                  <a:srgbClr val="000000"/>
                </a:solidFill>
                <a:effectLst/>
                <a:latin typeface="ArialMT"/>
              </a:rPr>
              <a:t>has started.</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 Although there are differences, the 802.11 family is basically the same</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uses communication rules.</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 802.11a, 802.11b, 802.11g, 802.11n are the most used of these standards.</a:t>
            </a:r>
          </a:p>
          <a:p>
            <a:pPr marL="158750" indent="0">
              <a:spcBef>
                <a:spcPts val="500"/>
              </a:spcBef>
              <a:spcAft>
                <a:spcPts val="500"/>
              </a:spcAft>
              <a:buFont typeface="Arial" panose="020B0604020202020204" pitchFamily="34" charset="0"/>
              <a:buNone/>
            </a:pPr>
            <a:r>
              <a:rPr lang="en-US" sz="2400" b="0" i="0" dirty="0">
                <a:solidFill>
                  <a:srgbClr val="000000"/>
                </a:solidFill>
                <a:effectLst/>
                <a:latin typeface="ArialMT"/>
              </a:rPr>
              <a:t>■ 802.11ac, 802.11ad, 802.11ax are new standards.</a:t>
            </a:r>
            <a:endParaRPr lang="en-US" altLang="en-US" sz="2400" dirty="0"/>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tr-TR" altLang="en-US" dirty="0"/>
              <a:t>KABLOSUZ AĞLAR</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11</a:t>
            </a:fld>
            <a:endParaRPr lang="en-US" altLang="en-US" sz="1100">
              <a:solidFill>
                <a:srgbClr val="AAAAAA"/>
              </a:solidFill>
            </a:endParaRPr>
          </a:p>
        </p:txBody>
      </p:sp>
    </p:spTree>
    <p:extLst>
      <p:ext uri="{BB962C8B-B14F-4D97-AF65-F5344CB8AC3E}">
        <p14:creationId xmlns:p14="http://schemas.microsoft.com/office/powerpoint/2010/main" val="20110960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fontScale="85000" lnSpcReduction="20000"/>
          </a:bodyPr>
          <a:lstStyle/>
          <a:p>
            <a:r>
              <a:rPr lang="en-US" dirty="0"/>
              <a:t>Wireless LANs (WLANs)</a:t>
            </a:r>
          </a:p>
          <a:p>
            <a:pPr lvl="1"/>
            <a:r>
              <a:rPr lang="en-US" dirty="0"/>
              <a:t>Indispensible</a:t>
            </a:r>
            <a:r>
              <a:rPr lang="en-US" baseline="0" dirty="0"/>
              <a:t> adjunct to wired LANs</a:t>
            </a:r>
          </a:p>
          <a:p>
            <a:pPr lvl="1"/>
            <a:r>
              <a:rPr lang="en-US" dirty="0"/>
              <a:t>Wireless devices</a:t>
            </a:r>
            <a:r>
              <a:rPr lang="en-US" baseline="0" dirty="0"/>
              <a:t> use WLANs</a:t>
            </a:r>
          </a:p>
          <a:p>
            <a:pPr lvl="2"/>
            <a:r>
              <a:rPr lang="en-US" dirty="0"/>
              <a:t>As their</a:t>
            </a:r>
            <a:r>
              <a:rPr lang="en-US" baseline="0" dirty="0"/>
              <a:t> only</a:t>
            </a:r>
            <a:r>
              <a:rPr lang="en-US" dirty="0"/>
              <a:t> source of connectivity</a:t>
            </a:r>
          </a:p>
          <a:p>
            <a:pPr lvl="2"/>
            <a:r>
              <a:rPr lang="en-US" dirty="0"/>
              <a:t>Or to</a:t>
            </a:r>
            <a:r>
              <a:rPr lang="en-US" baseline="0" dirty="0"/>
              <a:t> replace cellular coverage</a:t>
            </a:r>
          </a:p>
          <a:p>
            <a:pPr lvl="0"/>
            <a:r>
              <a:rPr lang="en-US" dirty="0"/>
              <a:t>Simple WLAN configuration</a:t>
            </a:r>
          </a:p>
          <a:p>
            <a:pPr lvl="1"/>
            <a:r>
              <a:rPr lang="en-US" dirty="0"/>
              <a:t>There is a backbone wired</a:t>
            </a:r>
            <a:r>
              <a:rPr lang="en-US" baseline="0" dirty="0"/>
              <a:t> LAN</a:t>
            </a:r>
          </a:p>
          <a:p>
            <a:pPr lvl="1"/>
            <a:r>
              <a:rPr lang="en-US" dirty="0"/>
              <a:t>User modules include workstations, servers, devices</a:t>
            </a:r>
            <a:endParaRPr lang="en-US" baseline="0" dirty="0"/>
          </a:p>
          <a:p>
            <a:pPr lvl="1"/>
            <a:r>
              <a:rPr lang="en-US" baseline="0" dirty="0"/>
              <a:t>Control module (CM) interfaces to WLAN</a:t>
            </a:r>
          </a:p>
          <a:p>
            <a:pPr lvl="2"/>
            <a:r>
              <a:rPr lang="en-US" dirty="0"/>
              <a:t>Providing bridge or router functionality</a:t>
            </a:r>
          </a:p>
          <a:p>
            <a:pPr lvl="2"/>
            <a:r>
              <a:rPr lang="en-US" dirty="0"/>
              <a:t>May have control logic to regulate access</a:t>
            </a:r>
          </a:p>
          <a:p>
            <a:pPr lvl="2"/>
            <a:r>
              <a:rPr lang="en-US" dirty="0"/>
              <a:t>May provide wireless connectivity to other wired networks</a:t>
            </a:r>
            <a:endParaRPr lang="en-US" baseline="0" dirty="0"/>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12</a:t>
            </a:fld>
            <a:endParaRPr lang="en-US" sz="1200" dirty="0">
              <a:latin typeface="Times New Roman"/>
              <a:cs typeface="Times New Roman"/>
            </a:endParaRPr>
          </a:p>
        </p:txBody>
      </p:sp>
    </p:spTree>
    <p:extLst>
      <p:ext uri="{BB962C8B-B14F-4D97-AF65-F5344CB8AC3E}">
        <p14:creationId xmlns:p14="http://schemas.microsoft.com/office/powerpoint/2010/main" val="879538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a:bodyPr>
          <a:lstStyle/>
          <a:p>
            <a:r>
              <a:rPr lang="en-US" dirty="0"/>
              <a:t>11.1 Example Single-Cell Wireless LAN Configuration </a:t>
            </a:r>
          </a:p>
        </p:txBody>
      </p:sp>
      <p:pic>
        <p:nvPicPr>
          <p:cNvPr id="11" name="Picture Placeholder 10" descr="Ch11fig01.eps">
            <a:hlinkClick r:id="rId3"/>
          </p:cNvPr>
          <p:cNvPicPr>
            <a:picLocks noGrp="1" noChangeAspect="1"/>
          </p:cNvPicPr>
          <p:nvPr>
            <p:ph type="pic" idx="1"/>
          </p:nvPr>
        </p:nvPicPr>
        <p:blipFill>
          <a:blip r:embed="rId4">
            <a:extLst>
              <a:ext uri="{28A0092B-C50C-407E-A947-70E740481C1C}">
                <a14:useLocalDpi xmlns:a14="http://schemas.microsoft.com/office/drawing/2010/main" val="0"/>
              </a:ext>
            </a:extLst>
          </a:blip>
          <a:srcRect l="-10163" r="-10163"/>
          <a:stretch>
            <a:fillRect/>
          </a:stretch>
        </p:blipFill>
        <p:spPr/>
      </p:pic>
      <p:sp>
        <p:nvSpPr>
          <p:cNvPr id="8" name="Text Placeholder 7"/>
          <p:cNvSpPr>
            <a:spLocks noGrp="1"/>
          </p:cNvSpPr>
          <p:nvPr>
            <p:ph type="body" sz="half" idx="2"/>
          </p:nvPr>
        </p:nvSpPr>
        <p:spPr/>
        <p:txBody>
          <a:bodyPr>
            <a:normAutofit/>
          </a:bodyPr>
          <a:lstStyle/>
          <a:p>
            <a:pPr lvl="1"/>
            <a:endParaRPr lang="en-US" dirty="0"/>
          </a:p>
        </p:txBody>
      </p:sp>
      <p:sp>
        <p:nvSpPr>
          <p:cNvPr id="7" name="Slide Number Placeholder 5"/>
          <p:cNvSpPr>
            <a:spLocks noGrp="1"/>
          </p:cNvSpPr>
          <p:nvPr>
            <p:ph type="sldNum" sz="quarter" idx="4"/>
          </p:nvPr>
        </p:nvSpPr>
        <p:spPr>
          <a:xfrm>
            <a:off x="3988167" y="6342694"/>
            <a:ext cx="4936469" cy="365125"/>
          </a:xfrm>
          <a:prstGeom prst="rect">
            <a:avLst/>
          </a:prstGeom>
        </p:spPr>
        <p:txBody>
          <a:bodyPr/>
          <a:lstStyle/>
          <a:p>
            <a:r>
              <a:rPr lang="en-US" dirty="0"/>
              <a:t>Wireless LAN Technology and the IEEE 802.11 Wireless LAN Standard 11-</a:t>
            </a:r>
            <a:fld id="{46E48147-4DBD-E646-92C0-0C9D8AFD71A7}" type="slidenum">
              <a:rPr lang="en-US"/>
              <a:pPr/>
              <a:t>13</a:t>
            </a:fld>
            <a:endParaRPr lang="en-US" dirty="0"/>
          </a:p>
        </p:txBody>
      </p:sp>
      <p:pic>
        <p:nvPicPr>
          <p:cNvPr id="12" name="Picture 11" descr="11_1_example_single_cell_lan_configuration.ti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818" y="6264274"/>
            <a:ext cx="457200" cy="457200"/>
          </a:xfrm>
          <a:prstGeom prst="rect">
            <a:avLst/>
          </a:prstGeom>
        </p:spPr>
      </p:pic>
    </p:spTree>
    <p:extLst>
      <p:ext uri="{BB962C8B-B14F-4D97-AF65-F5344CB8AC3E}">
        <p14:creationId xmlns:p14="http://schemas.microsoft.com/office/powerpoint/2010/main" val="24369042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Rectangle 2"/>
          <p:cNvSpPr>
            <a:spLocks noGrp="1" noChangeArrowheads="1"/>
          </p:cNvSpPr>
          <p:nvPr>
            <p:ph type="title"/>
          </p:nvPr>
        </p:nvSpPr>
        <p:spPr/>
        <p:txBody>
          <a:bodyPr>
            <a:normAutofit/>
          </a:bodyPr>
          <a:lstStyle/>
          <a:p>
            <a:r>
              <a:rPr lang="en-US" dirty="0"/>
              <a:t>Introduction</a:t>
            </a:r>
          </a:p>
        </p:txBody>
      </p:sp>
      <p:sp>
        <p:nvSpPr>
          <p:cNvPr id="193539" name="Rectangle 3"/>
          <p:cNvSpPr>
            <a:spLocks noGrp="1" noChangeArrowheads="1"/>
          </p:cNvSpPr>
          <p:nvPr>
            <p:ph idx="1"/>
          </p:nvPr>
        </p:nvSpPr>
        <p:spPr/>
        <p:txBody>
          <a:bodyPr>
            <a:normAutofit/>
          </a:bodyPr>
          <a:lstStyle/>
          <a:p>
            <a:r>
              <a:rPr lang="en-US" dirty="0"/>
              <a:t>Multiple-cell</a:t>
            </a:r>
            <a:r>
              <a:rPr lang="en-US" baseline="0" dirty="0"/>
              <a:t> wireless LAN</a:t>
            </a:r>
          </a:p>
          <a:p>
            <a:pPr lvl="1"/>
            <a:r>
              <a:rPr lang="en-US" dirty="0"/>
              <a:t>Multiple CMs connected</a:t>
            </a:r>
            <a:r>
              <a:rPr lang="en-US" baseline="0" dirty="0"/>
              <a:t> by a wired LAN</a:t>
            </a:r>
          </a:p>
          <a:p>
            <a:pPr lvl="1"/>
            <a:r>
              <a:rPr lang="en-US" baseline="0" dirty="0"/>
              <a:t>Creates many issues for balancing cell loading and providing best connections for Ums</a:t>
            </a:r>
          </a:p>
        </p:txBody>
      </p:sp>
      <p:sp>
        <p:nvSpPr>
          <p:cNvPr id="10"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14</a:t>
            </a:fld>
            <a:endParaRPr lang="en-US" dirty="0"/>
          </a:p>
        </p:txBody>
      </p:sp>
    </p:spTree>
    <p:extLst>
      <p:ext uri="{BB962C8B-B14F-4D97-AF65-F5344CB8AC3E}">
        <p14:creationId xmlns:p14="http://schemas.microsoft.com/office/powerpoint/2010/main" val="1156520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fontScale="90000"/>
          </a:bodyPr>
          <a:lstStyle/>
          <a:p>
            <a:r>
              <a:rPr lang="en-US" dirty="0"/>
              <a:t>11.2  Example Multiple-Cell Wireless LAN Configuration </a:t>
            </a:r>
          </a:p>
        </p:txBody>
      </p:sp>
      <p:pic>
        <p:nvPicPr>
          <p:cNvPr id="2" name="Picture Placeholder 1" descr="Ch11fig02.eps"/>
          <p:cNvPicPr>
            <a:picLocks noGrp="1" noChangeAspect="1"/>
          </p:cNvPicPr>
          <p:nvPr>
            <p:ph type="pic" idx="1"/>
          </p:nvPr>
        </p:nvPicPr>
        <p:blipFill>
          <a:blip r:embed="rId3">
            <a:extLst>
              <a:ext uri="{28A0092B-C50C-407E-A947-70E740481C1C}">
                <a14:useLocalDpi xmlns:a14="http://schemas.microsoft.com/office/drawing/2010/main" val="0"/>
              </a:ext>
            </a:extLst>
          </a:blip>
          <a:srcRect l="-5135" r="-5135"/>
          <a:stretch>
            <a:fillRect/>
          </a:stretch>
        </p:blipFill>
        <p:spPr/>
      </p:pic>
      <p:sp>
        <p:nvSpPr>
          <p:cNvPr id="8" name="Text Placeholder 7"/>
          <p:cNvSpPr>
            <a:spLocks noGrp="1"/>
          </p:cNvSpPr>
          <p:nvPr>
            <p:ph type="body" sz="half" idx="2"/>
          </p:nvPr>
        </p:nvSpPr>
        <p:spPr/>
        <p:txBody>
          <a:bodyPr/>
          <a:lstStyle/>
          <a:p>
            <a:endParaRPr lang="en-US"/>
          </a:p>
        </p:txBody>
      </p:sp>
      <p:sp>
        <p:nvSpPr>
          <p:cNvPr id="7" name="Slide Number Placeholder 5"/>
          <p:cNvSpPr>
            <a:spLocks noGrp="1"/>
          </p:cNvSpPr>
          <p:nvPr>
            <p:ph type="sldNum" sz="quarter" idx="4"/>
          </p:nvPr>
        </p:nvSpPr>
        <p:spPr>
          <a:xfrm>
            <a:off x="3988167" y="6342694"/>
            <a:ext cx="4936469" cy="365125"/>
          </a:xfrm>
          <a:prstGeom prst="rect">
            <a:avLst/>
          </a:prstGeom>
        </p:spPr>
        <p:txBody>
          <a:bodyPr/>
          <a:lstStyle/>
          <a:p>
            <a:r>
              <a:rPr lang="en-US" dirty="0"/>
              <a:t>Wireless LAN Technology and the IEEE 802.11 Wireless LAN Standard 11-</a:t>
            </a:r>
            <a:fld id="{46E48147-4DBD-E646-92C0-0C9D8AFD71A7}" type="slidenum">
              <a:rPr lang="en-US"/>
              <a:pPr/>
              <a:t>15</a:t>
            </a:fld>
            <a:endParaRPr lang="en-US" dirty="0"/>
          </a:p>
        </p:txBody>
      </p:sp>
    </p:spTree>
    <p:extLst>
      <p:ext uri="{BB962C8B-B14F-4D97-AF65-F5344CB8AC3E}">
        <p14:creationId xmlns:p14="http://schemas.microsoft.com/office/powerpoint/2010/main" val="8183285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normAutofit fontScale="90000"/>
          </a:bodyPr>
          <a:lstStyle/>
          <a:p>
            <a:r>
              <a:rPr lang="en-US" dirty="0"/>
              <a:t>Wireless Network Structures</a:t>
            </a:r>
          </a:p>
        </p:txBody>
      </p:sp>
      <p:sp>
        <p:nvSpPr>
          <p:cNvPr id="254979" name="Rectangle 3"/>
          <p:cNvSpPr>
            <a:spLocks noGrp="1" noChangeArrowheads="1"/>
          </p:cNvSpPr>
          <p:nvPr>
            <p:ph type="body" idx="1"/>
          </p:nvPr>
        </p:nvSpPr>
        <p:spPr/>
        <p:txBody>
          <a:bodyPr>
            <a:normAutofit/>
          </a:bodyPr>
          <a:lstStyle/>
          <a:p>
            <a:pPr marL="0" indent="0">
              <a:buNone/>
            </a:pPr>
            <a:r>
              <a:rPr lang="en-US" dirty="0"/>
              <a:t>■ Wireless networks basically work in two different structures: One of them is</a:t>
            </a:r>
          </a:p>
          <a:p>
            <a:pPr marL="0" indent="0">
              <a:buNone/>
            </a:pPr>
            <a:r>
              <a:rPr lang="en-US" dirty="0">
                <a:highlight>
                  <a:srgbClr val="FFFF00"/>
                </a:highlight>
              </a:rPr>
              <a:t>Ad-hoc</a:t>
            </a:r>
            <a:r>
              <a:rPr lang="en-US" dirty="0"/>
              <a:t> and the other one is called </a:t>
            </a:r>
            <a:r>
              <a:rPr lang="en-US" dirty="0">
                <a:highlight>
                  <a:srgbClr val="FFFF00"/>
                </a:highlight>
              </a:rPr>
              <a:t>Infrastructure mode</a:t>
            </a:r>
            <a:r>
              <a:rPr lang="en-US" dirty="0"/>
              <a:t>.</a:t>
            </a:r>
          </a:p>
          <a:p>
            <a:pPr marL="0" indent="0">
              <a:buNone/>
            </a:pPr>
            <a:r>
              <a:rPr lang="en-US" dirty="0"/>
              <a:t>■ Generally, one of these two modes should be selected depending on the intended use of the wireless network.</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16</a:t>
            </a:fld>
            <a:endParaRPr lang="en-US" dirty="0"/>
          </a:p>
        </p:txBody>
      </p:sp>
    </p:spTree>
    <p:extLst>
      <p:ext uri="{BB962C8B-B14F-4D97-AF65-F5344CB8AC3E}">
        <p14:creationId xmlns:p14="http://schemas.microsoft.com/office/powerpoint/2010/main" val="3315863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497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lstStyle/>
          <a:p>
            <a:r>
              <a:rPr lang="en-US" dirty="0"/>
              <a:t>Ad Hoc Networking</a:t>
            </a:r>
          </a:p>
        </p:txBody>
      </p:sp>
      <p:sp>
        <p:nvSpPr>
          <p:cNvPr id="254979" name="Rectangle 3"/>
          <p:cNvSpPr>
            <a:spLocks noGrp="1" noChangeArrowheads="1"/>
          </p:cNvSpPr>
          <p:nvPr>
            <p:ph type="body" idx="1"/>
          </p:nvPr>
        </p:nvSpPr>
        <p:spPr/>
        <p:txBody>
          <a:bodyPr>
            <a:normAutofit/>
          </a:bodyPr>
          <a:lstStyle/>
          <a:p>
            <a:pPr marL="0" indent="0">
              <a:buNone/>
            </a:pPr>
            <a:r>
              <a:rPr lang="en-US" sz="2800" dirty="0"/>
              <a:t>■ Ad-hoc mode is the situation in which two wireless network devices can communicate without the need for another interconnector, that is, AP (Access Point).</a:t>
            </a:r>
          </a:p>
          <a:p>
            <a:pPr marL="0" indent="0">
              <a:buNone/>
            </a:pPr>
            <a:r>
              <a:rPr lang="en-US" sz="2800" dirty="0"/>
              <a:t>■ Technically known as Independent Basic Service Set (IBSS). Ad-hoc connections are often used for personal work at home. </a:t>
            </a:r>
          </a:p>
          <a:p>
            <a:pPr marL="0" indent="0">
              <a:buNone/>
            </a:pPr>
            <a:r>
              <a:rPr lang="en-US" sz="2800" dirty="0"/>
              <a:t>■ Since there is no central device in ad-hoc mode, it is difficult to ensure management and security.</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17</a:t>
            </a:fld>
            <a:endParaRPr lang="en-US" dirty="0"/>
          </a:p>
        </p:txBody>
      </p:sp>
    </p:spTree>
    <p:extLst>
      <p:ext uri="{BB962C8B-B14F-4D97-AF65-F5344CB8AC3E}">
        <p14:creationId xmlns:p14="http://schemas.microsoft.com/office/powerpoint/2010/main" val="3408232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497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lstStyle/>
          <a:p>
            <a:r>
              <a:rPr lang="en-US" dirty="0"/>
              <a:t>Ad Hoc Networking</a:t>
            </a:r>
          </a:p>
        </p:txBody>
      </p:sp>
      <p:sp>
        <p:nvSpPr>
          <p:cNvPr id="254979" name="Rectangle 3"/>
          <p:cNvSpPr>
            <a:spLocks noGrp="1" noChangeArrowheads="1"/>
          </p:cNvSpPr>
          <p:nvPr>
            <p:ph type="body" idx="1"/>
          </p:nvPr>
        </p:nvSpPr>
        <p:spPr/>
        <p:txBody>
          <a:bodyPr>
            <a:normAutofit fontScale="77500" lnSpcReduction="20000"/>
          </a:bodyPr>
          <a:lstStyle/>
          <a:p>
            <a:pPr marL="0" indent="0">
              <a:buNone/>
            </a:pPr>
            <a:r>
              <a:rPr lang="en-US" dirty="0"/>
              <a:t>■ For example, if there are two computers in a house, one of these computers has an internet connection and you want to connect the other computer to the internet, there are two options.</a:t>
            </a:r>
          </a:p>
          <a:p>
            <a:pPr marL="0" indent="0">
              <a:buNone/>
            </a:pPr>
            <a:r>
              <a:rPr lang="en-US" dirty="0"/>
              <a:t>■ Either the two computers should be connected directly to each other by pulling a cable between the two computers, </a:t>
            </a:r>
          </a:p>
          <a:p>
            <a:pPr marL="0" indent="0">
              <a:buNone/>
            </a:pPr>
            <a:r>
              <a:rPr lang="en-US" dirty="0"/>
              <a:t>■ Or the two computers should be connected through these intermediary devices using a hub/switch. </a:t>
            </a:r>
          </a:p>
          <a:p>
            <a:pPr marL="0" indent="0">
              <a:buNone/>
            </a:pPr>
            <a:r>
              <a:rPr lang="en-US" dirty="0"/>
              <a:t>■ However, there is another option other than these. </a:t>
            </a:r>
          </a:p>
          <a:p>
            <a:pPr marL="0" indent="0">
              <a:buNone/>
            </a:pPr>
            <a:r>
              <a:rPr lang="en-US" dirty="0"/>
              <a:t>■ By setting the wireless network adapters of these two devices to work in Ad-hoc mode and by sharing the connection on the computer accessing the internet, both machines will be able to use the internet freely.</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18</a:t>
            </a:fld>
            <a:endParaRPr lang="en-US" dirty="0"/>
          </a:p>
        </p:txBody>
      </p:sp>
    </p:spTree>
    <p:extLst>
      <p:ext uri="{BB962C8B-B14F-4D97-AF65-F5344CB8AC3E}">
        <p14:creationId xmlns:p14="http://schemas.microsoft.com/office/powerpoint/2010/main" val="2768430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49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49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497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a:bodyPr>
          <a:lstStyle/>
          <a:p>
            <a:r>
              <a:rPr lang="en-US" dirty="0"/>
              <a:t>11.3 Ad Hoc Wireless LAN Configuration </a:t>
            </a:r>
          </a:p>
        </p:txBody>
      </p:sp>
      <p:pic>
        <p:nvPicPr>
          <p:cNvPr id="2" name="Picture Placeholder 1" descr="Ch11fig03.eps"/>
          <p:cNvPicPr>
            <a:picLocks noGrp="1" noChangeAspect="1"/>
          </p:cNvPicPr>
          <p:nvPr>
            <p:ph type="pic" idx="1"/>
          </p:nvPr>
        </p:nvPicPr>
        <p:blipFill>
          <a:blip r:embed="rId3">
            <a:extLst>
              <a:ext uri="{28A0092B-C50C-407E-A947-70E740481C1C}">
                <a14:useLocalDpi xmlns:a14="http://schemas.microsoft.com/office/drawing/2010/main" val="0"/>
              </a:ext>
            </a:extLst>
          </a:blip>
          <a:srcRect l="-8787" r="-8787"/>
          <a:stretch>
            <a:fillRect/>
          </a:stretch>
        </p:blipFill>
        <p:spPr/>
      </p:pic>
      <p:sp>
        <p:nvSpPr>
          <p:cNvPr id="8" name="Text Placeholder 7"/>
          <p:cNvSpPr>
            <a:spLocks noGrp="1"/>
          </p:cNvSpPr>
          <p:nvPr>
            <p:ph type="body" sz="half" idx="2"/>
          </p:nvPr>
        </p:nvSpPr>
        <p:spPr/>
        <p:txBody>
          <a:bodyPr/>
          <a:lstStyle/>
          <a:p>
            <a:endParaRPr lang="en-US"/>
          </a:p>
        </p:txBody>
      </p:sp>
      <p:sp>
        <p:nvSpPr>
          <p:cNvPr id="7" name="Slide Number Placeholder 5"/>
          <p:cNvSpPr>
            <a:spLocks noGrp="1"/>
          </p:cNvSpPr>
          <p:nvPr>
            <p:ph type="sldNum" sz="quarter" idx="4"/>
          </p:nvPr>
        </p:nvSpPr>
        <p:spPr>
          <a:xfrm>
            <a:off x="3988167" y="6342694"/>
            <a:ext cx="4936469" cy="365125"/>
          </a:xfrm>
          <a:prstGeom prst="rect">
            <a:avLst/>
          </a:prstGeom>
        </p:spPr>
        <p:txBody>
          <a:bodyPr/>
          <a:lstStyle/>
          <a:p>
            <a:r>
              <a:rPr lang="en-US" dirty="0"/>
              <a:t>Wireless LAN Technology and the IEEE 802.11 Wireless LAN Standard 11-</a:t>
            </a:r>
            <a:fld id="{46E48147-4DBD-E646-92C0-0C9D8AFD71A7}" type="slidenum">
              <a:rPr lang="en-US"/>
              <a:pPr/>
              <a:t>19</a:t>
            </a:fld>
            <a:endParaRPr lang="en-US" dirty="0"/>
          </a:p>
        </p:txBody>
      </p:sp>
    </p:spTree>
    <p:extLst>
      <p:ext uri="{BB962C8B-B14F-4D97-AF65-F5344CB8AC3E}">
        <p14:creationId xmlns:p14="http://schemas.microsoft.com/office/powerpoint/2010/main" val="2182813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br>
              <a:rPr lang="en-US" dirty="0"/>
            </a:br>
            <a:r>
              <a:rPr lang="en-US" dirty="0"/>
              <a:t>Wireless LAN Technology and the IEEE 802.11 Wireless LAN Standard</a:t>
            </a:r>
          </a:p>
        </p:txBody>
      </p:sp>
      <p:sp>
        <p:nvSpPr>
          <p:cNvPr id="7"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2</a:t>
            </a:fld>
            <a:endParaRPr lang="en-US" sz="1200" dirty="0">
              <a:latin typeface="Times New Roman"/>
              <a:cs typeface="Times New Roman"/>
            </a:endParaRPr>
          </a:p>
        </p:txBody>
      </p:sp>
    </p:spTree>
    <p:extLst>
      <p:ext uri="{BB962C8B-B14F-4D97-AF65-F5344CB8AC3E}">
        <p14:creationId xmlns:p14="http://schemas.microsoft.com/office/powerpoint/2010/main" val="21720050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lstStyle/>
          <a:p>
            <a:r>
              <a:rPr lang="en-US" dirty="0"/>
              <a:t>Infrastructure Mode</a:t>
            </a:r>
          </a:p>
        </p:txBody>
      </p:sp>
      <p:sp>
        <p:nvSpPr>
          <p:cNvPr id="254979" name="Rectangle 3"/>
          <p:cNvSpPr>
            <a:spLocks noGrp="1" noChangeArrowheads="1"/>
          </p:cNvSpPr>
          <p:nvPr>
            <p:ph type="body" idx="1"/>
          </p:nvPr>
        </p:nvSpPr>
        <p:spPr>
          <a:xfrm>
            <a:off x="457200" y="1600200"/>
            <a:ext cx="8686800" cy="4525963"/>
          </a:xfrm>
        </p:spPr>
        <p:txBody>
          <a:bodyPr>
            <a:normAutofit fontScale="85000" lnSpcReduction="20000"/>
          </a:bodyPr>
          <a:lstStyle/>
          <a:p>
            <a:pPr marL="0" indent="0">
              <a:buNone/>
            </a:pPr>
            <a:r>
              <a:rPr lang="en-US" dirty="0"/>
              <a:t>Infrastructure mode requires a device such as an AP (Access Point) to communicate with wireless network devices in the environment. </a:t>
            </a:r>
          </a:p>
          <a:p>
            <a:pPr marL="0" indent="0">
              <a:buNone/>
            </a:pPr>
            <a:r>
              <a:rPr lang="en-US" dirty="0"/>
              <a:t>■ It is slightly more complex than ad-hoc mode and configures the operating system to use this mode unless it has specifically set it up. </a:t>
            </a:r>
          </a:p>
          <a:p>
            <a:pPr marL="0" indent="0">
              <a:buNone/>
            </a:pPr>
            <a:r>
              <a:rPr lang="en-US" dirty="0"/>
              <a:t>■ Technically known as “Basic Service Set” (BSS). </a:t>
            </a:r>
          </a:p>
          <a:p>
            <a:pPr marL="0" indent="0">
              <a:buNone/>
            </a:pPr>
            <a:r>
              <a:rPr lang="en-US" dirty="0"/>
              <a:t>■ In infrastructure mode, wireless network clients think they are interacting with each other directly, but all packets are transmitted through the AP. Here, there is a risk that any wireless network device that is not included in the network will monitor all traffic.</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20</a:t>
            </a:fld>
            <a:endParaRPr lang="en-US" dirty="0"/>
          </a:p>
        </p:txBody>
      </p:sp>
    </p:spTree>
    <p:extLst>
      <p:ext uri="{BB962C8B-B14F-4D97-AF65-F5344CB8AC3E}">
        <p14:creationId xmlns:p14="http://schemas.microsoft.com/office/powerpoint/2010/main" val="392036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49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49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lstStyle/>
          <a:p>
            <a:r>
              <a:rPr lang="en-US" dirty="0"/>
              <a:t>Infrastructure Mode</a:t>
            </a:r>
          </a:p>
        </p:txBody>
      </p:sp>
      <p:sp>
        <p:nvSpPr>
          <p:cNvPr id="254979" name="Rectangle 3"/>
          <p:cNvSpPr>
            <a:spLocks noGrp="1" noChangeArrowheads="1"/>
          </p:cNvSpPr>
          <p:nvPr>
            <p:ph type="body" idx="1"/>
          </p:nvPr>
        </p:nvSpPr>
        <p:spPr/>
        <p:txBody>
          <a:bodyPr>
            <a:normAutofit lnSpcReduction="10000"/>
          </a:bodyPr>
          <a:lstStyle/>
          <a:p>
            <a:pPr marL="0" indent="0">
              <a:buNone/>
            </a:pPr>
            <a:r>
              <a:rPr lang="en-US" dirty="0"/>
              <a:t>■ Therefore, when using Infrastructure mode, communication is usually encrypted. Protocols such as WEP or WPA are used for encryption purposes. In encrypted communication, even if the traffic in between is monitored, it will be unintelligible.</a:t>
            </a:r>
          </a:p>
          <a:p>
            <a:pPr marL="0" indent="0">
              <a:buNone/>
            </a:pPr>
            <a:r>
              <a:rPr lang="en-US" dirty="0"/>
              <a:t>■ In this type of structure, the access point acts as a HUB by providing wireless transmission of computers.</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21</a:t>
            </a:fld>
            <a:endParaRPr lang="en-US" dirty="0"/>
          </a:p>
        </p:txBody>
      </p:sp>
    </p:spTree>
    <p:extLst>
      <p:ext uri="{BB962C8B-B14F-4D97-AF65-F5344CB8AC3E}">
        <p14:creationId xmlns:p14="http://schemas.microsoft.com/office/powerpoint/2010/main" val="1237969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lstStyle/>
          <a:p>
            <a:r>
              <a:rPr lang="en-US" dirty="0"/>
              <a:t>Infrastructure Mode</a:t>
            </a:r>
          </a:p>
        </p:txBody>
      </p:sp>
      <p:sp>
        <p:nvSpPr>
          <p:cNvPr id="254979" name="Rectangle 3"/>
          <p:cNvSpPr>
            <a:spLocks noGrp="1" noChangeArrowheads="1"/>
          </p:cNvSpPr>
          <p:nvPr>
            <p:ph type="body" idx="1"/>
          </p:nvPr>
        </p:nvSpPr>
        <p:spPr/>
        <p:txBody>
          <a:bodyPr>
            <a:normAutofit/>
          </a:bodyPr>
          <a:lstStyle/>
          <a:p>
            <a:pPr marL="0" indent="0">
              <a:buNone/>
            </a:pPr>
            <a:r>
              <a:rPr lang="tr-TR" dirty="0"/>
              <a:t> </a:t>
            </a:r>
            <a:br>
              <a:rPr lang="tr-TR" dirty="0"/>
            </a:br>
            <a:br>
              <a:rPr lang="tr-TR" dirty="0"/>
            </a:br>
            <a:endParaRPr lang="en-US" dirty="0"/>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22</a:t>
            </a:fld>
            <a:endParaRPr lang="en-US" dirty="0"/>
          </a:p>
        </p:txBody>
      </p:sp>
      <p:pic>
        <p:nvPicPr>
          <p:cNvPr id="3" name="Resim 2">
            <a:extLst>
              <a:ext uri="{FF2B5EF4-FFF2-40B4-BE49-F238E27FC236}">
                <a16:creationId xmlns:a16="http://schemas.microsoft.com/office/drawing/2014/main" id="{525524DB-14BB-4744-80A5-9B955ADFD680}"/>
              </a:ext>
            </a:extLst>
          </p:cNvPr>
          <p:cNvPicPr>
            <a:picLocks noChangeAspect="1"/>
          </p:cNvPicPr>
          <p:nvPr/>
        </p:nvPicPr>
        <p:blipFill>
          <a:blip r:embed="rId3"/>
          <a:stretch>
            <a:fillRect/>
          </a:stretch>
        </p:blipFill>
        <p:spPr>
          <a:xfrm>
            <a:off x="1500187" y="1381807"/>
            <a:ext cx="6549188" cy="4390343"/>
          </a:xfrm>
          <a:prstGeom prst="rect">
            <a:avLst/>
          </a:prstGeom>
        </p:spPr>
      </p:pic>
    </p:spTree>
    <p:extLst>
      <p:ext uri="{BB962C8B-B14F-4D97-AF65-F5344CB8AC3E}">
        <p14:creationId xmlns:p14="http://schemas.microsoft.com/office/powerpoint/2010/main" val="1382733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noAutofit/>
          </a:bodyPr>
          <a:lstStyle/>
          <a:p>
            <a:r>
              <a:rPr lang="en-US" sz="2400" dirty="0"/>
              <a:t>Comparison of Ad-Hoc and Infrastructure Modes</a:t>
            </a:r>
          </a:p>
        </p:txBody>
      </p:sp>
      <p:sp>
        <p:nvSpPr>
          <p:cNvPr id="254979" name="Rectangle 3"/>
          <p:cNvSpPr>
            <a:spLocks noGrp="1" noChangeArrowheads="1"/>
          </p:cNvSpPr>
          <p:nvPr>
            <p:ph type="body" idx="1"/>
          </p:nvPr>
        </p:nvSpPr>
        <p:spPr>
          <a:xfrm>
            <a:off x="457200" y="1171576"/>
            <a:ext cx="8229600" cy="4954588"/>
          </a:xfrm>
        </p:spPr>
        <p:txBody>
          <a:bodyPr>
            <a:normAutofit fontScale="85000" lnSpcReduction="10000"/>
          </a:bodyPr>
          <a:lstStyle/>
          <a:p>
            <a:pPr marL="0" indent="0">
              <a:buNone/>
            </a:pPr>
            <a:r>
              <a:rPr lang="en-US" dirty="0"/>
              <a:t>■ Ad-hoc mode provides convenience in setting up a small temporary network as it does not require the use of an access point. </a:t>
            </a:r>
          </a:p>
          <a:p>
            <a:pPr marL="0" indent="0">
              <a:buNone/>
            </a:pPr>
            <a:r>
              <a:rPr lang="en-US" dirty="0"/>
              <a:t>■ In Infrastructure mode, the access point's ability to cover a wide area is utilized. However, in Ad-hoc mode, there is a limited connection between a small number of computers. </a:t>
            </a:r>
          </a:p>
          <a:p>
            <a:pPr marL="0" indent="0">
              <a:buNone/>
            </a:pPr>
            <a:r>
              <a:rPr lang="en-US" dirty="0"/>
              <a:t>■ In ad-hoc mode, performance is high because packets are not transported through access points; but this is valid for a small number of users. In wireless networks with a large number of users, higher performance is achieved in infrastructure mode.</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23</a:t>
            </a:fld>
            <a:endParaRPr lang="en-US" dirty="0"/>
          </a:p>
        </p:txBody>
      </p:sp>
    </p:spTree>
    <p:extLst>
      <p:ext uri="{BB962C8B-B14F-4D97-AF65-F5344CB8AC3E}">
        <p14:creationId xmlns:p14="http://schemas.microsoft.com/office/powerpoint/2010/main" val="340344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497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a:xfrm>
            <a:off x="457200" y="0"/>
            <a:ext cx="8229600" cy="1143000"/>
          </a:xfrm>
        </p:spPr>
        <p:txBody>
          <a:bodyPr>
            <a:noAutofit/>
          </a:bodyPr>
          <a:lstStyle/>
          <a:p>
            <a:r>
              <a:rPr lang="en-US" sz="2400" dirty="0"/>
              <a:t>Comparison of Ad-Hoc and Infrastructure Modes</a:t>
            </a:r>
          </a:p>
        </p:txBody>
      </p:sp>
      <p:sp>
        <p:nvSpPr>
          <p:cNvPr id="254979" name="Rectangle 3"/>
          <p:cNvSpPr>
            <a:spLocks noGrp="1" noChangeArrowheads="1"/>
          </p:cNvSpPr>
          <p:nvPr>
            <p:ph type="body" idx="1"/>
          </p:nvPr>
        </p:nvSpPr>
        <p:spPr>
          <a:xfrm>
            <a:off x="457200" y="951706"/>
            <a:ext cx="8686800" cy="5487194"/>
          </a:xfrm>
        </p:spPr>
        <p:txBody>
          <a:bodyPr>
            <a:noAutofit/>
          </a:bodyPr>
          <a:lstStyle/>
          <a:p>
            <a:pPr marL="0" indent="0">
              <a:buNone/>
            </a:pPr>
            <a:r>
              <a:rPr lang="en-US" sz="2000" dirty="0"/>
              <a:t>■ Since the network topology may vary in ad-hoc mode, the priority in the system is the continuity of the connection. In this mode, when the topology changes, unexpected changes in data transmission and data transmission distance may occur. In Infrastructure mode, such problems are encountered less frequently.</a:t>
            </a:r>
          </a:p>
          <a:p>
            <a:pPr marL="0" indent="0">
              <a:buNone/>
            </a:pPr>
            <a:r>
              <a:rPr lang="en-US" sz="2000" dirty="0"/>
              <a:t>■ In an Ad-hoc network consisting of many computers, the amount of interference increases and communication performance decreases because the computers will use the same frequency range to communicate. In Infrastructure mode, these problems are minimized.</a:t>
            </a:r>
          </a:p>
          <a:p>
            <a:pPr marL="0" indent="0">
              <a:buNone/>
            </a:pPr>
            <a:r>
              <a:rPr lang="en-US" sz="2000" dirty="0"/>
              <a:t>■ Ad-hoc mode is difficult to manage and secure due to the absence of a central device. It is not possible for the network administrator to measure performance and take necessary security measures. Infrastructure mode is more useful in terms of management and security.</a:t>
            </a:r>
          </a:p>
          <a:p>
            <a:pPr marL="0" indent="0">
              <a:buNone/>
            </a:pPr>
            <a:r>
              <a:rPr lang="en-US" sz="2000" dirty="0"/>
              <a:t>■ Ad-hoc mode costs less for a small number of users. For a large number of users, Infrastructure mode is cheaper</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24</a:t>
            </a:fld>
            <a:endParaRPr lang="en-US" dirty="0"/>
          </a:p>
        </p:txBody>
      </p:sp>
    </p:spTree>
    <p:extLst>
      <p:ext uri="{BB962C8B-B14F-4D97-AF65-F5344CB8AC3E}">
        <p14:creationId xmlns:p14="http://schemas.microsoft.com/office/powerpoint/2010/main" val="451070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49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49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a:xfrm>
            <a:off x="457200" y="0"/>
            <a:ext cx="8229600" cy="1143000"/>
          </a:xfrm>
        </p:spPr>
        <p:txBody>
          <a:bodyPr>
            <a:noAutofit/>
          </a:bodyPr>
          <a:lstStyle/>
          <a:p>
            <a:r>
              <a:rPr lang="en-US" sz="2400" dirty="0"/>
              <a:t>Features to Consider in Wireless Access Devices</a:t>
            </a:r>
          </a:p>
        </p:txBody>
      </p:sp>
      <p:sp>
        <p:nvSpPr>
          <p:cNvPr id="254979" name="Rectangle 3"/>
          <p:cNvSpPr>
            <a:spLocks noGrp="1" noChangeArrowheads="1"/>
          </p:cNvSpPr>
          <p:nvPr>
            <p:ph type="body" idx="1"/>
          </p:nvPr>
        </p:nvSpPr>
        <p:spPr>
          <a:xfrm>
            <a:off x="307910" y="1987404"/>
            <a:ext cx="8686800" cy="5487194"/>
          </a:xfrm>
        </p:spPr>
        <p:txBody>
          <a:bodyPr>
            <a:noAutofit/>
          </a:bodyPr>
          <a:lstStyle/>
          <a:p>
            <a:pPr marL="0" indent="0">
              <a:buNone/>
            </a:pPr>
            <a:r>
              <a:rPr lang="en-US" sz="2000" dirty="0"/>
              <a:t>■ </a:t>
            </a:r>
            <a:r>
              <a:rPr lang="en-US" sz="2000" dirty="0">
                <a:solidFill>
                  <a:srgbClr val="FF0000"/>
                </a:solidFill>
              </a:rPr>
              <a:t>Standards</a:t>
            </a:r>
            <a:r>
              <a:rPr lang="en-US" sz="2000" dirty="0"/>
              <a:t>: Wireless LAN standards supported by the device. </a:t>
            </a:r>
          </a:p>
          <a:p>
            <a:pPr marL="0" indent="0">
              <a:buNone/>
            </a:pPr>
            <a:r>
              <a:rPr lang="en-US" sz="2000" dirty="0"/>
              <a:t>■ </a:t>
            </a:r>
            <a:r>
              <a:rPr lang="en-US" sz="2000" dirty="0">
                <a:solidFill>
                  <a:srgbClr val="FF0000"/>
                </a:solidFill>
              </a:rPr>
              <a:t>Modulation</a:t>
            </a:r>
            <a:r>
              <a:rPr lang="en-US" sz="2000" dirty="0"/>
              <a:t>: Modulation methods (OFDM) supported by the device </a:t>
            </a:r>
          </a:p>
          <a:p>
            <a:pPr marL="0" indent="0">
              <a:buNone/>
            </a:pPr>
            <a:r>
              <a:rPr lang="en-US" sz="2000" dirty="0"/>
              <a:t>■ </a:t>
            </a:r>
            <a:r>
              <a:rPr lang="en-US" sz="2000" dirty="0">
                <a:solidFill>
                  <a:srgbClr val="FF0000"/>
                </a:solidFill>
              </a:rPr>
              <a:t>Data Transfer Values</a:t>
            </a:r>
            <a:r>
              <a:rPr lang="en-US" sz="2000" dirty="0"/>
              <a:t>: Speed ​​​​values ​​at which data transfer is possible</a:t>
            </a:r>
          </a:p>
          <a:p>
            <a:pPr marL="0" indent="0">
              <a:buNone/>
            </a:pPr>
            <a:r>
              <a:rPr lang="en-US" sz="2000" dirty="0"/>
              <a:t>■ </a:t>
            </a:r>
            <a:r>
              <a:rPr lang="en-US" sz="2000" dirty="0">
                <a:solidFill>
                  <a:srgbClr val="FF0000"/>
                </a:solidFill>
              </a:rPr>
              <a:t>Network Connection Type</a:t>
            </a:r>
            <a:r>
              <a:rPr lang="en-US" sz="2000" dirty="0"/>
              <a:t>: Supported network connection type (Ad-Hoc, Infrastructure) </a:t>
            </a:r>
          </a:p>
          <a:p>
            <a:pPr marL="0" indent="0">
              <a:buNone/>
            </a:pPr>
            <a:r>
              <a:rPr lang="en-US" sz="2000" dirty="0"/>
              <a:t>■ </a:t>
            </a:r>
            <a:r>
              <a:rPr lang="en-US" sz="2000" dirty="0">
                <a:solidFill>
                  <a:srgbClr val="FF0000"/>
                </a:solidFill>
              </a:rPr>
              <a:t>Operating Modes</a:t>
            </a:r>
            <a:r>
              <a:rPr lang="en-US" sz="2000" dirty="0"/>
              <a:t>: Wireless connection modes in which it can operate. (access point, AP to AP Bridge, Point to MultiPoint Bridge, Wireless Client) </a:t>
            </a:r>
          </a:p>
          <a:p>
            <a:pPr marL="0" indent="0">
              <a:buNone/>
            </a:pPr>
            <a:r>
              <a:rPr lang="en-US" sz="2000" dirty="0"/>
              <a:t>■ </a:t>
            </a:r>
            <a:r>
              <a:rPr lang="en-US" sz="2000" dirty="0">
                <a:solidFill>
                  <a:srgbClr val="FF0000"/>
                </a:solidFill>
              </a:rPr>
              <a:t>Frequency Band</a:t>
            </a:r>
            <a:r>
              <a:rPr lang="en-US" sz="2000" dirty="0"/>
              <a:t>: The frequency range in which it operates in </a:t>
            </a:r>
            <a:r>
              <a:rPr lang="en-US" sz="2000" dirty="0" err="1"/>
              <a:t>MHz.</a:t>
            </a:r>
            <a:r>
              <a:rPr lang="en-US" sz="2000" dirty="0"/>
              <a:t> Transmitter</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25</a:t>
            </a:fld>
            <a:endParaRPr lang="en-US" dirty="0"/>
          </a:p>
        </p:txBody>
      </p:sp>
    </p:spTree>
    <p:extLst>
      <p:ext uri="{BB962C8B-B14F-4D97-AF65-F5344CB8AC3E}">
        <p14:creationId xmlns:p14="http://schemas.microsoft.com/office/powerpoint/2010/main" val="2584395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49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49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497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497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a:xfrm>
            <a:off x="457200" y="0"/>
            <a:ext cx="8229600" cy="1143000"/>
          </a:xfrm>
        </p:spPr>
        <p:txBody>
          <a:bodyPr>
            <a:noAutofit/>
          </a:bodyPr>
          <a:lstStyle/>
          <a:p>
            <a:r>
              <a:rPr lang="en-US" sz="2400" dirty="0"/>
              <a:t>Features to Consider in Wireless Access Devices</a:t>
            </a:r>
          </a:p>
        </p:txBody>
      </p:sp>
      <p:sp>
        <p:nvSpPr>
          <p:cNvPr id="254979" name="Rectangle 3"/>
          <p:cNvSpPr>
            <a:spLocks noGrp="1" noChangeArrowheads="1"/>
          </p:cNvSpPr>
          <p:nvPr>
            <p:ph type="body" idx="1"/>
          </p:nvPr>
        </p:nvSpPr>
        <p:spPr>
          <a:xfrm>
            <a:off x="457200" y="1632840"/>
            <a:ext cx="8686800" cy="5487194"/>
          </a:xfrm>
        </p:spPr>
        <p:txBody>
          <a:bodyPr>
            <a:noAutofit/>
          </a:bodyPr>
          <a:lstStyle/>
          <a:p>
            <a:pPr marL="0" indent="0">
              <a:buNone/>
            </a:pPr>
            <a:r>
              <a:rPr lang="en-US" sz="2400" dirty="0"/>
              <a:t>■ </a:t>
            </a:r>
            <a:r>
              <a:rPr lang="en-US" sz="2400" dirty="0">
                <a:solidFill>
                  <a:srgbClr val="FF0000"/>
                </a:solidFill>
              </a:rPr>
              <a:t>Output Power</a:t>
            </a:r>
            <a:r>
              <a:rPr lang="en-US" sz="2400" dirty="0"/>
              <a:t>: Transmitting power of the device (in dB) </a:t>
            </a:r>
          </a:p>
          <a:p>
            <a:pPr marL="0" indent="0">
              <a:buNone/>
            </a:pPr>
            <a:r>
              <a:rPr lang="en-US" sz="2400" dirty="0"/>
              <a:t>■ </a:t>
            </a:r>
            <a:r>
              <a:rPr lang="en-US" sz="2400" dirty="0">
                <a:solidFill>
                  <a:srgbClr val="FF0000"/>
                </a:solidFill>
              </a:rPr>
              <a:t>Receiver Sensitivity</a:t>
            </a:r>
            <a:r>
              <a:rPr lang="en-US" sz="2400" dirty="0"/>
              <a:t>: Receiving power of the device (in dB) </a:t>
            </a:r>
          </a:p>
          <a:p>
            <a:pPr marL="0" indent="0">
              <a:buNone/>
            </a:pPr>
            <a:r>
              <a:rPr lang="en-US" sz="2400" dirty="0"/>
              <a:t>■ </a:t>
            </a:r>
            <a:r>
              <a:rPr lang="en-US" sz="2400" dirty="0">
                <a:solidFill>
                  <a:srgbClr val="FF0000"/>
                </a:solidFill>
              </a:rPr>
              <a:t>External Antenna Type</a:t>
            </a:r>
            <a:r>
              <a:rPr lang="en-US" sz="2400" dirty="0"/>
              <a:t>: Type of antenna that can be attached to the device </a:t>
            </a:r>
          </a:p>
          <a:p>
            <a:pPr marL="0" indent="0">
              <a:buNone/>
            </a:pPr>
            <a:r>
              <a:rPr lang="en-US" sz="2400" dirty="0"/>
              <a:t>■ </a:t>
            </a:r>
            <a:r>
              <a:rPr lang="en-US" sz="2400" dirty="0">
                <a:solidFill>
                  <a:srgbClr val="FF0000"/>
                </a:solidFill>
              </a:rPr>
              <a:t>Network Support</a:t>
            </a:r>
            <a:r>
              <a:rPr lang="en-US" sz="2400" dirty="0"/>
              <a:t>: Networks where the device can be used (server and client). </a:t>
            </a:r>
          </a:p>
          <a:p>
            <a:pPr marL="0" indent="0">
              <a:buNone/>
            </a:pPr>
            <a:r>
              <a:rPr lang="en-US" sz="2400" dirty="0"/>
              <a:t>■ </a:t>
            </a:r>
            <a:r>
              <a:rPr lang="en-US" sz="2400" dirty="0">
                <a:solidFill>
                  <a:srgbClr val="FF0000"/>
                </a:solidFill>
              </a:rPr>
              <a:t>Security</a:t>
            </a:r>
            <a:r>
              <a:rPr lang="en-US" sz="2400" dirty="0"/>
              <a:t>: Security modes supported by the device: 64-bit, 128-bit 152-bit WEP encryption, WPA, 802.x etc.)</a:t>
            </a:r>
            <a:endParaRPr lang="en-US" sz="1600" dirty="0"/>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26</a:t>
            </a:fld>
            <a:endParaRPr lang="en-US" dirty="0"/>
          </a:p>
        </p:txBody>
      </p:sp>
    </p:spTree>
    <p:extLst>
      <p:ext uri="{BB962C8B-B14F-4D97-AF65-F5344CB8AC3E}">
        <p14:creationId xmlns:p14="http://schemas.microsoft.com/office/powerpoint/2010/main" val="3513437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49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49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497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lstStyle/>
          <a:p>
            <a:r>
              <a:rPr lang="en-US" dirty="0"/>
              <a:t>Ad Hoc Networking</a:t>
            </a:r>
          </a:p>
        </p:txBody>
      </p:sp>
      <p:sp>
        <p:nvSpPr>
          <p:cNvPr id="254979" name="Rectangle 3"/>
          <p:cNvSpPr>
            <a:spLocks noGrp="1" noChangeArrowheads="1"/>
          </p:cNvSpPr>
          <p:nvPr>
            <p:ph type="body" idx="1"/>
          </p:nvPr>
        </p:nvSpPr>
        <p:spPr/>
        <p:txBody>
          <a:bodyPr>
            <a:normAutofit fontScale="92500" lnSpcReduction="10000"/>
          </a:bodyPr>
          <a:lstStyle/>
          <a:p>
            <a:r>
              <a:rPr lang="en-US" dirty="0"/>
              <a:t>Temporary peer-to-peer network set up to meet immediate need</a:t>
            </a:r>
          </a:p>
          <a:p>
            <a:pPr lvl="1"/>
            <a:r>
              <a:rPr lang="en-US" dirty="0"/>
              <a:t>Peer-to-peer, no centralized server</a:t>
            </a:r>
          </a:p>
          <a:p>
            <a:pPr lvl="1"/>
            <a:r>
              <a:rPr lang="en-US" dirty="0"/>
              <a:t>Maybe a temporary network</a:t>
            </a:r>
          </a:p>
          <a:p>
            <a:pPr lvl="1"/>
            <a:r>
              <a:rPr lang="en-US" dirty="0"/>
              <a:t>Wireless connectivity provided by WLAN or Bluetooth, ZigBee, etc.</a:t>
            </a:r>
          </a:p>
          <a:p>
            <a:r>
              <a:rPr lang="en-US" dirty="0"/>
              <a:t>Example:</a:t>
            </a:r>
          </a:p>
          <a:p>
            <a:pPr lvl="1"/>
            <a:r>
              <a:rPr lang="en-US" dirty="0"/>
              <a:t>Group of employees with laptops convene for a meeting; employees link computers in a temporary network for duration of meeting</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27</a:t>
            </a:fld>
            <a:endParaRPr lang="en-US" dirty="0"/>
          </a:p>
        </p:txBody>
      </p:sp>
    </p:spTree>
    <p:extLst>
      <p:ext uri="{BB962C8B-B14F-4D97-AF65-F5344CB8AC3E}">
        <p14:creationId xmlns:p14="http://schemas.microsoft.com/office/powerpoint/2010/main" val="2153028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4979">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4979">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5497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4979">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497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Wireless LAN motivations</a:t>
            </a:r>
          </a:p>
        </p:txBody>
      </p:sp>
      <p:sp>
        <p:nvSpPr>
          <p:cNvPr id="3" name="Content Placeholder 2"/>
          <p:cNvSpPr>
            <a:spLocks noGrp="1"/>
          </p:cNvSpPr>
          <p:nvPr>
            <p:ph idx="1"/>
          </p:nvPr>
        </p:nvSpPr>
        <p:spPr/>
        <p:txBody>
          <a:bodyPr>
            <a:normAutofit fontScale="92500" lnSpcReduction="20000"/>
          </a:bodyPr>
          <a:lstStyle/>
          <a:p>
            <a:r>
              <a:rPr lang="en-US" dirty="0"/>
              <a:t>Cellular data offloading</a:t>
            </a:r>
          </a:p>
          <a:p>
            <a:pPr lvl="1"/>
            <a:r>
              <a:rPr lang="en-US" dirty="0"/>
              <a:t>The spectrum available in mobile cellular networks is limited and costly to consumers.</a:t>
            </a:r>
          </a:p>
          <a:p>
            <a:pPr lvl="1"/>
            <a:r>
              <a:rPr lang="en-US" dirty="0"/>
              <a:t>Cellular providers may encourage this to offload demand on their networks</a:t>
            </a:r>
          </a:p>
          <a:p>
            <a:r>
              <a:rPr lang="en-US" dirty="0"/>
              <a:t>Sync/file transfer</a:t>
            </a:r>
          </a:p>
          <a:p>
            <a:pPr lvl="1"/>
            <a:r>
              <a:rPr lang="en-US" dirty="0"/>
              <a:t>WLANs may provide higher data rates and more available capacity</a:t>
            </a:r>
          </a:p>
          <a:p>
            <a:pPr lvl="1"/>
            <a:r>
              <a:rPr lang="en-US" dirty="0"/>
              <a:t>Avoid use of cables</a:t>
            </a:r>
          </a:p>
          <a:p>
            <a:r>
              <a:rPr lang="en-US" dirty="0"/>
              <a:t>Internet access</a:t>
            </a:r>
          </a:p>
          <a:p>
            <a:r>
              <a:rPr lang="en-US" dirty="0"/>
              <a:t>Multimedia streaming</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28</a:t>
            </a:fld>
            <a:endParaRPr lang="en-US" sz="1200" dirty="0">
              <a:latin typeface="Times New Roman"/>
              <a:cs typeface="Times New Roman"/>
            </a:endParaRPr>
          </a:p>
        </p:txBody>
      </p:sp>
    </p:spTree>
    <p:extLst>
      <p:ext uri="{BB962C8B-B14F-4D97-AF65-F5344CB8AC3E}">
        <p14:creationId xmlns:p14="http://schemas.microsoft.com/office/powerpoint/2010/main" val="2538171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normAutofit fontScale="90000"/>
          </a:bodyPr>
          <a:lstStyle/>
          <a:p>
            <a:r>
              <a:rPr lang="en-US" dirty="0"/>
              <a:t>Wireless LAN Requirements</a:t>
            </a:r>
            <a:br>
              <a:rPr lang="tr-TR" dirty="0"/>
            </a:br>
            <a:r>
              <a:rPr lang="tr-TR" dirty="0">
                <a:highlight>
                  <a:srgbClr val="FFFF00"/>
                </a:highlight>
              </a:rPr>
              <a:t>ÖNEMLİ</a:t>
            </a:r>
            <a:endParaRPr lang="en-US" dirty="0">
              <a:highlight>
                <a:srgbClr val="FFFF00"/>
              </a:highlight>
            </a:endParaRPr>
          </a:p>
        </p:txBody>
      </p:sp>
      <p:sp>
        <p:nvSpPr>
          <p:cNvPr id="256003" name="Rectangle 3"/>
          <p:cNvSpPr>
            <a:spLocks noGrp="1" noChangeArrowheads="1"/>
          </p:cNvSpPr>
          <p:nvPr>
            <p:ph type="body" idx="1"/>
          </p:nvPr>
        </p:nvSpPr>
        <p:spPr>
          <a:xfrm>
            <a:off x="457200" y="1600200"/>
            <a:ext cx="8229600" cy="5109481"/>
          </a:xfrm>
        </p:spPr>
        <p:txBody>
          <a:bodyPr>
            <a:normAutofit fontScale="62500" lnSpcReduction="20000"/>
          </a:bodyPr>
          <a:lstStyle/>
          <a:p>
            <a:pPr>
              <a:lnSpc>
                <a:spcPct val="90000"/>
              </a:lnSpc>
            </a:pPr>
            <a:r>
              <a:rPr lang="en-US" sz="2800" b="1" dirty="0"/>
              <a:t>Throughput</a:t>
            </a:r>
            <a:r>
              <a:rPr lang="en-US" sz="2800" dirty="0"/>
              <a:t>:</a:t>
            </a:r>
            <a:r>
              <a:rPr lang="tr-TR" sz="2800" dirty="0"/>
              <a:t> </a:t>
            </a:r>
            <a:r>
              <a:rPr lang="tr-TR" sz="2800" dirty="0">
                <a:highlight>
                  <a:srgbClr val="FFFF00"/>
                </a:highlight>
              </a:rPr>
              <a:t>KAPASİTE</a:t>
            </a:r>
            <a:r>
              <a:rPr lang="en-US" sz="2800" dirty="0"/>
              <a:t> The medium access control (MAC) protocol should make as efficient use as possible of the wireless medium to maximize capacity.</a:t>
            </a:r>
          </a:p>
          <a:p>
            <a:pPr>
              <a:lnSpc>
                <a:spcPct val="90000"/>
              </a:lnSpc>
            </a:pPr>
            <a:endParaRPr lang="en-US" sz="2800" dirty="0"/>
          </a:p>
          <a:p>
            <a:r>
              <a:rPr lang="en-US" sz="2800" b="1" dirty="0"/>
              <a:t>Number of nodes</a:t>
            </a:r>
            <a:r>
              <a:rPr lang="en-US" sz="2800" dirty="0"/>
              <a:t>: need to support hundreds of nodes across multiple cells.</a:t>
            </a:r>
          </a:p>
          <a:p>
            <a:pPr>
              <a:lnSpc>
                <a:spcPct val="90000"/>
              </a:lnSpc>
            </a:pPr>
            <a:endParaRPr lang="en-US" sz="2800" dirty="0"/>
          </a:p>
          <a:p>
            <a:pPr>
              <a:lnSpc>
                <a:spcPct val="90000"/>
              </a:lnSpc>
            </a:pPr>
            <a:r>
              <a:rPr lang="en-US" sz="2800" b="1" dirty="0"/>
              <a:t>Connection to backbone LAN</a:t>
            </a:r>
            <a:r>
              <a:rPr lang="en-US" sz="2800" dirty="0"/>
              <a:t>: interconnection with stations on a wired backbone LAN is required. </a:t>
            </a:r>
          </a:p>
          <a:p>
            <a:pPr>
              <a:lnSpc>
                <a:spcPct val="90000"/>
              </a:lnSpc>
            </a:pPr>
            <a:endParaRPr lang="en-US" sz="2800" dirty="0"/>
          </a:p>
          <a:p>
            <a:r>
              <a:rPr lang="en-US" sz="2800" b="1" dirty="0"/>
              <a:t>Service area</a:t>
            </a:r>
            <a:r>
              <a:rPr lang="en-US" sz="2800" dirty="0"/>
              <a:t>: A typical coverage area for a WLAN has a diameter of 100 to 300 m.</a:t>
            </a:r>
          </a:p>
          <a:p>
            <a:pPr>
              <a:lnSpc>
                <a:spcPct val="90000"/>
              </a:lnSpc>
            </a:pPr>
            <a:endParaRPr lang="en-US" sz="2800" dirty="0"/>
          </a:p>
          <a:p>
            <a:pPr>
              <a:lnSpc>
                <a:spcPct val="90000"/>
              </a:lnSpc>
            </a:pPr>
            <a:r>
              <a:rPr lang="en-US" sz="2800" b="1" dirty="0"/>
              <a:t>Transmission robustness and security</a:t>
            </a:r>
            <a:r>
              <a:rPr lang="en-US" sz="2800" dirty="0"/>
              <a:t>: design of a WLAN must permit reliable transmission even in a noisy environment</a:t>
            </a:r>
          </a:p>
          <a:p>
            <a:pPr>
              <a:lnSpc>
                <a:spcPct val="90000"/>
              </a:lnSpc>
            </a:pPr>
            <a:endParaRPr lang="en-US" sz="2800" dirty="0"/>
          </a:p>
          <a:p>
            <a:pPr>
              <a:lnSpc>
                <a:spcPct val="90000"/>
              </a:lnSpc>
            </a:pPr>
            <a:r>
              <a:rPr lang="en-US" sz="2800" dirty="0"/>
              <a:t>Battery power consumption</a:t>
            </a:r>
          </a:p>
          <a:p>
            <a:pPr>
              <a:lnSpc>
                <a:spcPct val="90000"/>
              </a:lnSpc>
            </a:pPr>
            <a:r>
              <a:rPr lang="en-US" sz="2800" dirty="0"/>
              <a:t>Collocated network operation</a:t>
            </a:r>
          </a:p>
          <a:p>
            <a:pPr>
              <a:lnSpc>
                <a:spcPct val="90000"/>
              </a:lnSpc>
            </a:pPr>
            <a:r>
              <a:rPr lang="en-US" sz="2800" dirty="0"/>
              <a:t>License-free operation</a:t>
            </a:r>
          </a:p>
          <a:p>
            <a:pPr>
              <a:lnSpc>
                <a:spcPct val="90000"/>
              </a:lnSpc>
            </a:pPr>
            <a:r>
              <a:rPr lang="en-US" sz="2800" dirty="0"/>
              <a:t>Handoff/roaming</a:t>
            </a:r>
          </a:p>
          <a:p>
            <a:pPr>
              <a:lnSpc>
                <a:spcPct val="90000"/>
              </a:lnSpc>
            </a:pPr>
            <a:r>
              <a:rPr lang="en-US" sz="2800" dirty="0"/>
              <a:t>Dynamic configuration</a:t>
            </a:r>
          </a:p>
          <a:p>
            <a:pPr>
              <a:lnSpc>
                <a:spcPct val="90000"/>
              </a:lnSpc>
            </a:pPr>
            <a:endParaRPr lang="en-US" sz="2800" dirty="0"/>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29</a:t>
            </a:fld>
            <a:endParaRPr lang="en-US" dirty="0"/>
          </a:p>
        </p:txBody>
      </p:sp>
    </p:spTree>
    <p:extLst>
      <p:ext uri="{BB962C8B-B14F-4D97-AF65-F5344CB8AC3E}">
        <p14:creationId xmlns:p14="http://schemas.microsoft.com/office/powerpoint/2010/main" val="917811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60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600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600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600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600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600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6003">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56003">
                                            <p:txEl>
                                              <p:pRg st="12" end="1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56003">
                                            <p:txEl>
                                              <p:pRg st="13" end="1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5600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a:bodyPr>
          <a:lstStyle/>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Introduction WLAN</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IEEE 802.11 </a:t>
            </a:r>
            <a:r>
              <a:rPr lang="en-US" dirty="0"/>
              <a:t>Standards</a:t>
            </a:r>
          </a:p>
          <a:p>
            <a:pPr marL="673100" indent="-514350">
              <a:spcBef>
                <a:spcPts val="500"/>
              </a:spcBef>
              <a:spcAft>
                <a:spcPts val="500"/>
              </a:spcAft>
              <a:buFont typeface="Arial" panose="020B0604020202020204" pitchFamily="34" charset="0"/>
              <a:buAutoNum type="arabicPeriod"/>
            </a:pPr>
            <a:r>
              <a:rPr lang="en-US" altLang="en-US">
                <a:solidFill>
                  <a:srgbClr val="000000"/>
                </a:solidFill>
              </a:rPr>
              <a:t>WLAN Architecture</a:t>
            </a:r>
          </a:p>
          <a:p>
            <a:pPr marL="673100" indent="-514350">
              <a:spcBef>
                <a:spcPts val="500"/>
              </a:spcBef>
              <a:spcAft>
                <a:spcPts val="500"/>
              </a:spcAft>
              <a:buFont typeface="Arial" panose="020B0604020202020204" pitchFamily="34" charset="0"/>
              <a:buAutoNum type="arabicPeriod"/>
            </a:pPr>
            <a:r>
              <a:rPr lang="en-US" altLang="en-US">
                <a:solidFill>
                  <a:srgbClr val="000000"/>
                </a:solidFill>
              </a:rPr>
              <a:t>IEEE </a:t>
            </a:r>
            <a:r>
              <a:rPr lang="en-US" altLang="en-US" dirty="0">
                <a:solidFill>
                  <a:srgbClr val="000000"/>
                </a:solidFill>
              </a:rPr>
              <a:t>802.11 Protocol Architecture</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IEEE 802.11 LCC</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EEE 802.11 MAC</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MAC Frame Format</a:t>
            </a:r>
          </a:p>
          <a:p>
            <a:pPr marL="158750" indent="0">
              <a:spcBef>
                <a:spcPts val="500"/>
              </a:spcBef>
              <a:spcAft>
                <a:spcPts val="500"/>
              </a:spcAft>
              <a:buFont typeface="Arial" panose="020B0604020202020204" pitchFamily="34" charset="0"/>
              <a:buNone/>
            </a:pPr>
            <a:endParaRPr lang="en-US" altLang="en-US" dirty="0"/>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en-US" altLang="en-US" dirty="0"/>
              <a:t>Outline </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3</a:t>
            </a:fld>
            <a:endParaRPr lang="en-US" altLang="en-US" sz="1100">
              <a:solidFill>
                <a:srgbClr val="AAAAAA"/>
              </a:solidFill>
            </a:endParaRPr>
          </a:p>
        </p:txBody>
      </p:sp>
    </p:spTree>
    <p:extLst>
      <p:ext uri="{BB962C8B-B14F-4D97-AF65-F5344CB8AC3E}">
        <p14:creationId xmlns:p14="http://schemas.microsoft.com/office/powerpoint/2010/main" val="35963253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468" y="4519180"/>
            <a:ext cx="8224982" cy="397596"/>
          </a:xfrm>
        </p:spPr>
        <p:txBody>
          <a:bodyPr vert="horz" lIns="91440" tIns="45720" rIns="91440" bIns="45720" rtlCol="0" anchor="t">
            <a:normAutofit/>
          </a:bodyPr>
          <a:lstStyle/>
          <a:p>
            <a:r>
              <a:rPr lang="en-US" dirty="0"/>
              <a:t>11.4 </a:t>
            </a:r>
            <a:r>
              <a:rPr lang="en-US" dirty="0" err="1"/>
              <a:t>Kiviat</a:t>
            </a:r>
            <a:r>
              <a:rPr lang="en-US" dirty="0"/>
              <a:t> Graphs for Data Networks </a:t>
            </a:r>
          </a:p>
        </p:txBody>
      </p:sp>
      <p:pic>
        <p:nvPicPr>
          <p:cNvPr id="2" name="Picture Placeholder 1" descr="Ch11fig04.eps">
            <a:hlinkClick r:id="rId3"/>
          </p:cNvPr>
          <p:cNvPicPr>
            <a:picLocks noGrp="1" noChangeAspect="1"/>
          </p:cNvPicPr>
          <p:nvPr>
            <p:ph type="pic" idx="1"/>
          </p:nvPr>
        </p:nvPicPr>
        <p:blipFill>
          <a:blip r:embed="rId4">
            <a:extLst>
              <a:ext uri="{28A0092B-C50C-407E-A947-70E740481C1C}">
                <a14:useLocalDpi xmlns:a14="http://schemas.microsoft.com/office/drawing/2010/main" val="0"/>
              </a:ext>
            </a:extLst>
          </a:blip>
          <a:srcRect t="-41313" b="-41313"/>
          <a:stretch>
            <a:fillRect/>
          </a:stretch>
        </p:blipFill>
        <p:spPr>
          <a:xfrm>
            <a:off x="219364" y="274638"/>
            <a:ext cx="8705272" cy="4627385"/>
          </a:xfrm>
        </p:spPr>
      </p:pic>
      <p:sp>
        <p:nvSpPr>
          <p:cNvPr id="8" name="Text Placeholder 7"/>
          <p:cNvSpPr>
            <a:spLocks noGrp="1"/>
          </p:cNvSpPr>
          <p:nvPr>
            <p:ph type="body" sz="half" idx="2"/>
          </p:nvPr>
        </p:nvSpPr>
        <p:spPr/>
        <p:txBody>
          <a:bodyPr/>
          <a:lstStyle/>
          <a:p>
            <a:endParaRPr lang="en-US"/>
          </a:p>
        </p:txBody>
      </p:sp>
      <p:sp>
        <p:nvSpPr>
          <p:cNvPr id="7" name="Slide Number Placeholder 5"/>
          <p:cNvSpPr>
            <a:spLocks noGrp="1"/>
          </p:cNvSpPr>
          <p:nvPr>
            <p:ph type="sldNum" sz="quarter" idx="4"/>
          </p:nvPr>
        </p:nvSpPr>
        <p:spPr>
          <a:xfrm>
            <a:off x="3346737" y="6342694"/>
            <a:ext cx="5577899" cy="365125"/>
          </a:xfrm>
          <a:prstGeom prst="rect">
            <a:avLst/>
          </a:prstGeom>
        </p:spPr>
        <p:txBody>
          <a:bodyPr/>
          <a:lstStyle/>
          <a:p>
            <a:r>
              <a:rPr lang="en-US" dirty="0"/>
              <a:t>Wireless LAN Technology and the IEEE 802.11 Wireless LAN Standard 11-</a:t>
            </a:r>
            <a:fld id="{46E48147-4DBD-E646-92C0-0C9D8AFD71A7}" type="slidenum">
              <a:rPr lang="en-US"/>
              <a:pPr/>
              <a:t>30</a:t>
            </a:fld>
            <a:endParaRPr lang="en-US" dirty="0"/>
          </a:p>
        </p:txBody>
      </p:sp>
      <p:pic>
        <p:nvPicPr>
          <p:cNvPr id="5" name="Picture 4" descr="11_4_kiviat_graphs_for_data_networks.ti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818" y="6262976"/>
            <a:ext cx="457200" cy="457200"/>
          </a:xfrm>
          <a:prstGeom prst="rect">
            <a:avLst/>
          </a:prstGeom>
        </p:spPr>
      </p:pic>
      <p:sp>
        <p:nvSpPr>
          <p:cNvPr id="9" name="Rectangle 2">
            <a:extLst>
              <a:ext uri="{FF2B5EF4-FFF2-40B4-BE49-F238E27FC236}">
                <a16:creationId xmlns:a16="http://schemas.microsoft.com/office/drawing/2014/main" id="{70453D73-FA39-4BBB-8947-C8241F8D165D}"/>
              </a:ext>
            </a:extLst>
          </p:cNvPr>
          <p:cNvSpPr txBox="1">
            <a:spLocks noChangeArrowheads="1"/>
          </p:cNvSpPr>
          <p:nvPr/>
        </p:nvSpPr>
        <p:spPr>
          <a:xfrm>
            <a:off x="457200" y="274638"/>
            <a:ext cx="8229600" cy="720289"/>
          </a:xfrm>
          <a:prstGeom prst="rect">
            <a:avLst/>
          </a:prstGeom>
        </p:spPr>
        <p:txBody>
          <a:bodyPr vert="horz" lIns="91440" tIns="45720" rIns="91440" bIns="45720" rtlCol="0" anchor="b">
            <a:normAutofit fontScale="97500"/>
          </a:bodyPr>
          <a:lstStyle>
            <a:lvl1pPr algn="ctr" defTabSz="457200" rtl="0" eaLnBrk="1" latinLnBrk="0" hangingPunct="1">
              <a:spcBef>
                <a:spcPct val="0"/>
              </a:spcBef>
              <a:buNone/>
              <a:defRPr lang="en-US" sz="2000" b="1" kern="1200" cap="all">
                <a:solidFill>
                  <a:srgbClr val="1E57B6"/>
                </a:solidFill>
                <a:latin typeface="Times New Roman"/>
                <a:ea typeface="+mj-ea"/>
                <a:cs typeface="Times New Roman"/>
              </a:defRPr>
            </a:lvl1pPr>
          </a:lstStyle>
          <a:p>
            <a:pPr>
              <a:lnSpc>
                <a:spcPct val="90000"/>
              </a:lnSpc>
            </a:pPr>
            <a:r>
              <a:rPr lang="en-US" dirty="0"/>
              <a:t>Comparisons between WLANs, wired LANs, and mobile data networks can be visualized with </a:t>
            </a:r>
            <a:r>
              <a:rPr lang="en-US" dirty="0" err="1"/>
              <a:t>Kiviat</a:t>
            </a:r>
            <a:r>
              <a:rPr lang="en-US" dirty="0"/>
              <a:t> graphs.</a:t>
            </a:r>
          </a:p>
        </p:txBody>
      </p:sp>
      <p:sp>
        <p:nvSpPr>
          <p:cNvPr id="10" name="Title 3">
            <a:extLst>
              <a:ext uri="{FF2B5EF4-FFF2-40B4-BE49-F238E27FC236}">
                <a16:creationId xmlns:a16="http://schemas.microsoft.com/office/drawing/2014/main" id="{103E17FF-6F82-443C-B013-D3B392E1AC4B}"/>
              </a:ext>
            </a:extLst>
          </p:cNvPr>
          <p:cNvSpPr txBox="1">
            <a:spLocks/>
          </p:cNvSpPr>
          <p:nvPr/>
        </p:nvSpPr>
        <p:spPr>
          <a:xfrm>
            <a:off x="219363" y="5093809"/>
            <a:ext cx="8553161" cy="397596"/>
          </a:xfrm>
          <a:prstGeom prst="rect">
            <a:avLst/>
          </a:prstGeom>
        </p:spPr>
        <p:txBody>
          <a:bodyPr vert="horz" lIns="91440" tIns="45720" rIns="91440" bIns="45720" rtlCol="0" anchor="t">
            <a:normAutofit fontScale="62500" lnSpcReduction="20000"/>
          </a:bodyPr>
          <a:lstStyle>
            <a:lvl1pPr algn="ctr" defTabSz="457200" rtl="0" eaLnBrk="1" latinLnBrk="0" hangingPunct="1">
              <a:spcBef>
                <a:spcPct val="0"/>
              </a:spcBef>
              <a:buNone/>
              <a:defRPr lang="en-US" sz="2000" b="1" kern="1200" cap="all">
                <a:solidFill>
                  <a:srgbClr val="1E57B6"/>
                </a:solidFill>
                <a:latin typeface="Times New Roman"/>
                <a:ea typeface="+mj-ea"/>
                <a:cs typeface="Times New Roman"/>
              </a:defRPr>
            </a:lvl1pPr>
          </a:lstStyle>
          <a:p>
            <a:r>
              <a:rPr lang="en-US" dirty="0"/>
              <a:t>A </a:t>
            </a:r>
            <a:r>
              <a:rPr lang="en-US" dirty="0" err="1"/>
              <a:t>kiviat</a:t>
            </a:r>
            <a:r>
              <a:rPr lang="en-US" dirty="0"/>
              <a:t> chart provides a pictorial way to compare systems across multiple variables.</a:t>
            </a:r>
          </a:p>
        </p:txBody>
      </p:sp>
    </p:spTree>
    <p:extLst>
      <p:ext uri="{BB962C8B-B14F-4D97-AF65-F5344CB8AC3E}">
        <p14:creationId xmlns:p14="http://schemas.microsoft.com/office/powerpoint/2010/main" val="21887661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F48CEEE-BEFD-44A9-8633-DEF54093F5C8}"/>
              </a:ext>
            </a:extLst>
          </p:cNvPr>
          <p:cNvSpPr>
            <a:spLocks noGrp="1"/>
          </p:cNvSpPr>
          <p:nvPr>
            <p:ph idx="1"/>
          </p:nvPr>
        </p:nvSpPr>
        <p:spPr>
          <a:xfrm>
            <a:off x="457200" y="1493838"/>
            <a:ext cx="8458200" cy="5105400"/>
          </a:xfrm>
        </p:spPr>
        <p:txBody>
          <a:bodyPr>
            <a:normAutofit fontScale="70000" lnSpcReduction="20000"/>
          </a:bodyPr>
          <a:lstStyle/>
          <a:p>
            <a:pPr>
              <a:defRPr/>
            </a:pPr>
            <a:r>
              <a:rPr lang="en-US" dirty="0"/>
              <a:t>IEEE 802.11 is a </a:t>
            </a:r>
            <a:r>
              <a:rPr lang="en-US" dirty="0">
                <a:highlight>
                  <a:srgbClr val="FFFF00"/>
                </a:highlight>
              </a:rPr>
              <a:t>standard</a:t>
            </a:r>
          </a:p>
          <a:p>
            <a:pPr>
              <a:defRPr/>
            </a:pPr>
            <a:r>
              <a:rPr lang="en-US" dirty="0"/>
              <a:t>Wi-Fi = “</a:t>
            </a:r>
            <a:r>
              <a:rPr lang="en-US" dirty="0">
                <a:highlight>
                  <a:srgbClr val="FFFF00"/>
                </a:highlight>
              </a:rPr>
              <a:t>Wireless Fidelity</a:t>
            </a:r>
            <a:r>
              <a:rPr lang="en-US" dirty="0"/>
              <a:t>” is a trademark</a:t>
            </a:r>
          </a:p>
          <a:p>
            <a:pPr>
              <a:defRPr/>
            </a:pPr>
            <a:endParaRPr lang="en-US" dirty="0"/>
          </a:p>
          <a:p>
            <a:pPr>
              <a:defRPr/>
            </a:pPr>
            <a:r>
              <a:rPr lang="en-US" dirty="0"/>
              <a:t>802.11 has many options and it is possible for two equipment based on 802.11 to be incompatible.</a:t>
            </a:r>
          </a:p>
          <a:p>
            <a:pPr>
              <a:defRPr/>
            </a:pPr>
            <a:endParaRPr lang="en-US" dirty="0"/>
          </a:p>
          <a:p>
            <a:pPr>
              <a:defRPr/>
            </a:pPr>
            <a:r>
              <a:rPr lang="en-US" dirty="0">
                <a:highlight>
                  <a:srgbClr val="FFFF00"/>
                </a:highlight>
              </a:rPr>
              <a:t>Wi-Fi Alliance </a:t>
            </a:r>
            <a:r>
              <a:rPr lang="en-US" dirty="0"/>
              <a:t>is a non-profit organization that does the compatibility testing (WiFi.org)</a:t>
            </a:r>
          </a:p>
          <a:p>
            <a:pPr lvl="1"/>
            <a:r>
              <a:rPr lang="en-US" dirty="0"/>
              <a:t>Industry consortium</a:t>
            </a:r>
          </a:p>
          <a:p>
            <a:pPr lvl="1"/>
            <a:r>
              <a:rPr lang="en-US" dirty="0"/>
              <a:t>Creates test suites to certify interoperability of products</a:t>
            </a:r>
          </a:p>
          <a:p>
            <a:pPr lvl="2"/>
            <a:r>
              <a:rPr lang="en-US" dirty="0"/>
              <a:t>May identify a subset of the standard for certification</a:t>
            </a:r>
          </a:p>
          <a:p>
            <a:pPr lvl="1"/>
            <a:r>
              <a:rPr lang="en-US" dirty="0"/>
              <a:t>Concerned with a range of market areas for WLANs</a:t>
            </a:r>
          </a:p>
          <a:p>
            <a:pPr lvl="1">
              <a:defRPr/>
            </a:pPr>
            <a:endParaRPr lang="en-US" dirty="0"/>
          </a:p>
          <a:p>
            <a:pPr>
              <a:defRPr/>
            </a:pPr>
            <a:r>
              <a:rPr lang="en-US" dirty="0"/>
              <a:t>All equipment with “Wi-Fi” logo have selected options such that they will interoperate</a:t>
            </a:r>
            <a:endParaRPr lang="en-MY" dirty="0"/>
          </a:p>
        </p:txBody>
      </p:sp>
      <p:sp>
        <p:nvSpPr>
          <p:cNvPr id="11267" name="Title 2">
            <a:extLst>
              <a:ext uri="{FF2B5EF4-FFF2-40B4-BE49-F238E27FC236}">
                <a16:creationId xmlns:a16="http://schemas.microsoft.com/office/drawing/2014/main" id="{B92BD3DF-CF69-4E61-99D2-BA80CD1BC999}"/>
              </a:ext>
            </a:extLst>
          </p:cNvPr>
          <p:cNvSpPr>
            <a:spLocks noGrp="1"/>
          </p:cNvSpPr>
          <p:nvPr>
            <p:ph type="title"/>
          </p:nvPr>
        </p:nvSpPr>
        <p:spPr/>
        <p:txBody>
          <a:bodyPr>
            <a:normAutofit fontScale="90000"/>
          </a:bodyPr>
          <a:lstStyle/>
          <a:p>
            <a:r>
              <a:rPr lang="en-US" altLang="en-US" dirty="0"/>
              <a:t>IEEE 802.11 vs. Wi-Fi</a:t>
            </a:r>
            <a:br>
              <a:rPr lang="tr-TR" altLang="en-US" dirty="0"/>
            </a:br>
            <a:r>
              <a:rPr lang="tr-TR" altLang="en-US" dirty="0"/>
              <a:t>(ÖNEMLİ)</a:t>
            </a:r>
            <a:endParaRPr lang="en-MY" altLang="en-US" dirty="0"/>
          </a:p>
        </p:txBody>
      </p:sp>
      <p:sp>
        <p:nvSpPr>
          <p:cNvPr id="11268" name="Slide Number Placeholder 3">
            <a:extLst>
              <a:ext uri="{FF2B5EF4-FFF2-40B4-BE49-F238E27FC236}">
                <a16:creationId xmlns:a16="http://schemas.microsoft.com/office/drawing/2014/main" id="{B64F7E7C-5873-45DC-A1B8-1A2123E37ADB}"/>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31</a:t>
            </a:fld>
            <a:endParaRPr lang="en-US" altLang="en-US" sz="1100">
              <a:solidFill>
                <a:srgbClr val="AAAAAA"/>
              </a:solidFill>
            </a:endParaRPr>
          </a:p>
        </p:txBody>
      </p:sp>
      <p:pic>
        <p:nvPicPr>
          <p:cNvPr id="3" name="Resim 2">
            <a:extLst>
              <a:ext uri="{FF2B5EF4-FFF2-40B4-BE49-F238E27FC236}">
                <a16:creationId xmlns:a16="http://schemas.microsoft.com/office/drawing/2014/main" id="{25638B0C-511E-4425-AAF1-9D7F6630EF35}"/>
              </a:ext>
            </a:extLst>
          </p:cNvPr>
          <p:cNvPicPr>
            <a:picLocks noChangeAspect="1"/>
          </p:cNvPicPr>
          <p:nvPr/>
        </p:nvPicPr>
        <p:blipFill>
          <a:blip r:embed="rId3"/>
          <a:stretch>
            <a:fillRect/>
          </a:stretch>
        </p:blipFill>
        <p:spPr>
          <a:xfrm>
            <a:off x="5943600" y="1038225"/>
            <a:ext cx="2543175" cy="14556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Content Placeholder 1">
            <a:extLst>
              <a:ext uri="{FF2B5EF4-FFF2-40B4-BE49-F238E27FC236}">
                <a16:creationId xmlns:a16="http://schemas.microsoft.com/office/drawing/2014/main" id="{20DDE8DA-1FDD-42A0-8D7F-F23E2085426E}"/>
              </a:ext>
            </a:extLst>
          </p:cNvPr>
          <p:cNvSpPr>
            <a:spLocks noGrp="1"/>
          </p:cNvSpPr>
          <p:nvPr>
            <p:ph idx="1"/>
          </p:nvPr>
        </p:nvSpPr>
        <p:spPr>
          <a:xfrm>
            <a:off x="457200" y="1493838"/>
            <a:ext cx="8229600" cy="2163762"/>
          </a:xfrm>
        </p:spPr>
        <p:txBody>
          <a:bodyPr>
            <a:normAutofit fontScale="85000" lnSpcReduction="10000"/>
          </a:bodyPr>
          <a:lstStyle/>
          <a:p>
            <a:pPr indent="-182563">
              <a:buFont typeface="Arial" panose="020B0604020202020204" pitchFamily="34" charset="0"/>
              <a:buChar char="•"/>
            </a:pPr>
            <a:r>
              <a:rPr lang="en-US" altLang="en-US" dirty="0"/>
              <a:t> IEEE 802.* and IEEE 802.1* standards apply to all IEEE 802 technologies: </a:t>
            </a:r>
          </a:p>
          <a:p>
            <a:pPr lvl="1" indent="-182563"/>
            <a:r>
              <a:rPr lang="en-US" altLang="en-US" dirty="0"/>
              <a:t> IEEE 802.3 Ethernet, 802.5 token ring, 802.4 token bus</a:t>
            </a:r>
          </a:p>
          <a:p>
            <a:pPr lvl="1" indent="-182563"/>
            <a:r>
              <a:rPr lang="en-US" altLang="en-US" dirty="0"/>
              <a:t> IEEE 802.11 </a:t>
            </a:r>
            <a:r>
              <a:rPr lang="en-US" altLang="en-US" dirty="0">
                <a:highlight>
                  <a:srgbClr val="FFFF00"/>
                </a:highlight>
              </a:rPr>
              <a:t>Wi-Fi</a:t>
            </a:r>
            <a:r>
              <a:rPr lang="en-US" altLang="en-US" dirty="0"/>
              <a:t> </a:t>
            </a:r>
          </a:p>
          <a:p>
            <a:pPr lvl="1" indent="-182563"/>
            <a:r>
              <a:rPr lang="en-US" altLang="en-US" dirty="0"/>
              <a:t> IEEE 802.16 </a:t>
            </a:r>
            <a:r>
              <a:rPr lang="en-US" altLang="en-US" dirty="0">
                <a:highlight>
                  <a:srgbClr val="FFFF00"/>
                </a:highlight>
              </a:rPr>
              <a:t>WiMAX</a:t>
            </a:r>
          </a:p>
        </p:txBody>
      </p:sp>
      <p:sp>
        <p:nvSpPr>
          <p:cNvPr id="13315" name="Title 2">
            <a:extLst>
              <a:ext uri="{FF2B5EF4-FFF2-40B4-BE49-F238E27FC236}">
                <a16:creationId xmlns:a16="http://schemas.microsoft.com/office/drawing/2014/main" id="{B7F76D21-DA93-4184-B61A-40CF7B14C983}"/>
              </a:ext>
            </a:extLst>
          </p:cNvPr>
          <p:cNvSpPr>
            <a:spLocks noGrp="1"/>
          </p:cNvSpPr>
          <p:nvPr>
            <p:ph type="title"/>
          </p:nvPr>
        </p:nvSpPr>
        <p:spPr/>
        <p:txBody>
          <a:bodyPr>
            <a:normAutofit fontScale="90000"/>
          </a:bodyPr>
          <a:lstStyle/>
          <a:p>
            <a:r>
              <a:rPr lang="en-US" altLang="en-US"/>
              <a:t>IEEE Standards Numbering System</a:t>
            </a:r>
          </a:p>
        </p:txBody>
      </p:sp>
      <p:sp>
        <p:nvSpPr>
          <p:cNvPr id="13316" name="Slide Number Placeholder 3">
            <a:extLst>
              <a:ext uri="{FF2B5EF4-FFF2-40B4-BE49-F238E27FC236}">
                <a16:creationId xmlns:a16="http://schemas.microsoft.com/office/drawing/2014/main" id="{6E87150B-4ADC-4532-BFA2-9D7B590450CF}"/>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32</a:t>
            </a:fld>
            <a:endParaRPr lang="en-US" altLang="en-US" sz="1100">
              <a:solidFill>
                <a:srgbClr val="AAAAAA"/>
              </a:solidFill>
            </a:endParaRPr>
          </a:p>
        </p:txBody>
      </p:sp>
      <p:pic>
        <p:nvPicPr>
          <p:cNvPr id="13317" name="Picture 5">
            <a:extLst>
              <a:ext uri="{FF2B5EF4-FFF2-40B4-BE49-F238E27FC236}">
                <a16:creationId xmlns:a16="http://schemas.microsoft.com/office/drawing/2014/main" id="{37362957-41E3-468E-810D-FA20287E86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4063" y="3657600"/>
            <a:ext cx="5095875" cy="312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7A35BE1-7DD7-407E-BA38-0A35F2644393}"/>
              </a:ext>
            </a:extLst>
          </p:cNvPr>
          <p:cNvSpPr>
            <a:spLocks noGrp="1"/>
          </p:cNvSpPr>
          <p:nvPr>
            <p:ph idx="1"/>
          </p:nvPr>
        </p:nvSpPr>
        <p:spPr>
          <a:xfrm>
            <a:off x="457200" y="1493838"/>
            <a:ext cx="8572500" cy="5089524"/>
          </a:xfrm>
        </p:spPr>
        <p:txBody>
          <a:bodyPr>
            <a:normAutofit fontScale="77500" lnSpcReduction="20000"/>
          </a:bodyPr>
          <a:lstStyle/>
          <a:p>
            <a:pPr>
              <a:defRPr/>
            </a:pPr>
            <a:r>
              <a:rPr lang="en-US" dirty="0"/>
              <a:t> </a:t>
            </a:r>
            <a:r>
              <a:rPr lang="en-US" dirty="0">
                <a:highlight>
                  <a:srgbClr val="FFFF00"/>
                </a:highlight>
              </a:rPr>
              <a:t>IEEE 802.11</a:t>
            </a:r>
            <a:r>
              <a:rPr lang="en-US" dirty="0"/>
              <a:t>* (e.g., 802.11i) standards apply to all Wi-Fi devices but may not apply to ZigBee devices which are based on </a:t>
            </a:r>
            <a:r>
              <a:rPr lang="en-US" dirty="0">
                <a:highlight>
                  <a:srgbClr val="FFFF00"/>
                </a:highlight>
              </a:rPr>
              <a:t>802.15</a:t>
            </a:r>
            <a:r>
              <a:rPr lang="en-US" dirty="0"/>
              <a:t>, </a:t>
            </a:r>
          </a:p>
          <a:p>
            <a:pPr>
              <a:defRPr/>
            </a:pPr>
            <a:r>
              <a:rPr lang="en-US" dirty="0"/>
              <a:t>Standards with all upper case letters are base standards,  e.g., IEEE 802.1AB-2009</a:t>
            </a:r>
          </a:p>
          <a:p>
            <a:pPr>
              <a:defRPr/>
            </a:pPr>
            <a:r>
              <a:rPr lang="en-US" dirty="0"/>
              <a:t>Standards with </a:t>
            </a:r>
            <a:r>
              <a:rPr lang="en-US" dirty="0">
                <a:highlight>
                  <a:srgbClr val="FFFF00"/>
                </a:highlight>
              </a:rPr>
              <a:t>lower case </a:t>
            </a:r>
            <a:r>
              <a:rPr lang="en-US" dirty="0"/>
              <a:t>are additions/extensions/revisions.</a:t>
            </a:r>
            <a:br>
              <a:rPr lang="en-US" dirty="0"/>
            </a:br>
            <a:r>
              <a:rPr lang="en-US" dirty="0"/>
              <a:t>Merged with the base standard in its next revision. e.g., IEEE 802.1w-2001 was merged with IEEE 802.1D-2004</a:t>
            </a:r>
          </a:p>
          <a:p>
            <a:pPr>
              <a:defRPr/>
            </a:pPr>
            <a:endParaRPr lang="en-US" dirty="0"/>
          </a:p>
          <a:p>
            <a:pPr>
              <a:defRPr/>
            </a:pPr>
            <a:r>
              <a:rPr lang="en-US" dirty="0"/>
              <a:t>Standards used to be numbered, sequentially, e.g., IEEE 802.1a, …, 802.1z, 802.1aa, 802.1ab, …</a:t>
            </a:r>
          </a:p>
          <a:p>
            <a:pPr>
              <a:defRPr/>
            </a:pPr>
            <a:r>
              <a:rPr lang="en-US" dirty="0"/>
              <a:t>Recently they started showing base standards in the additions, e.g., IEEE 802.1Qau-2010</a:t>
            </a:r>
          </a:p>
        </p:txBody>
      </p:sp>
      <p:sp>
        <p:nvSpPr>
          <p:cNvPr id="15363" name="Title 2">
            <a:extLst>
              <a:ext uri="{FF2B5EF4-FFF2-40B4-BE49-F238E27FC236}">
                <a16:creationId xmlns:a16="http://schemas.microsoft.com/office/drawing/2014/main" id="{5C720B83-309C-4476-8FE6-2D1723D5D41F}"/>
              </a:ext>
            </a:extLst>
          </p:cNvPr>
          <p:cNvSpPr>
            <a:spLocks noGrp="1"/>
          </p:cNvSpPr>
          <p:nvPr>
            <p:ph type="title"/>
          </p:nvPr>
        </p:nvSpPr>
        <p:spPr/>
        <p:txBody>
          <a:bodyPr>
            <a:normAutofit fontScale="90000"/>
          </a:bodyPr>
          <a:lstStyle/>
          <a:p>
            <a:r>
              <a:rPr lang="en-US" altLang="en-US"/>
              <a:t>IEEE Standards Numbering System (cont)</a:t>
            </a:r>
          </a:p>
        </p:txBody>
      </p:sp>
      <p:sp>
        <p:nvSpPr>
          <p:cNvPr id="15364" name="Slide Number Placeholder 3">
            <a:extLst>
              <a:ext uri="{FF2B5EF4-FFF2-40B4-BE49-F238E27FC236}">
                <a16:creationId xmlns:a16="http://schemas.microsoft.com/office/drawing/2014/main" id="{5BAF1A17-5796-4CCD-AFC5-CD314933ABDC}"/>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33</a:t>
            </a:fld>
            <a:endParaRPr lang="en-US" altLang="en-US" sz="1100">
              <a:solidFill>
                <a:srgbClr val="AAAAAA"/>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9342"/>
            <a:ext cx="8229600" cy="1143000"/>
          </a:xfrm>
        </p:spPr>
        <p:txBody>
          <a:bodyPr/>
          <a:lstStyle/>
          <a:p>
            <a:r>
              <a:rPr lang="en-US" dirty="0"/>
              <a:t>IEEE 802.11 Standards</a:t>
            </a:r>
          </a:p>
        </p:txBody>
      </p:sp>
      <p:sp>
        <p:nvSpPr>
          <p:cNvPr id="5" name="Slide Number Placeholder 5"/>
          <p:cNvSpPr>
            <a:spLocks noGrp="1"/>
          </p:cNvSpPr>
          <p:nvPr/>
        </p:nvSpPr>
        <p:spPr>
          <a:xfrm>
            <a:off x="3801112" y="6338310"/>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34</a:t>
            </a:fld>
            <a:endParaRPr lang="en-US" dirty="0"/>
          </a:p>
        </p:txBody>
      </p:sp>
      <p:sp>
        <p:nvSpPr>
          <p:cNvPr id="6" name="Title 3"/>
          <p:cNvSpPr txBox="1">
            <a:spLocks/>
          </p:cNvSpPr>
          <p:nvPr/>
        </p:nvSpPr>
        <p:spPr>
          <a:xfrm>
            <a:off x="461818" y="6053148"/>
            <a:ext cx="8224982" cy="397596"/>
          </a:xfrm>
          <a:prstGeom prst="rect">
            <a:avLst/>
          </a:prstGeom>
        </p:spPr>
        <p:txBody>
          <a:bodyPr vert="horz" lIns="91440" tIns="45720" rIns="91440" bIns="45720" rtlCol="0" anchor="t">
            <a:noAutofit/>
          </a:bodyPr>
          <a:lstStyle>
            <a:lvl1pPr algn="ctr" defTabSz="457200" rtl="0" eaLnBrk="1" latinLnBrk="0" hangingPunct="1">
              <a:spcBef>
                <a:spcPct val="0"/>
              </a:spcBef>
              <a:buNone/>
              <a:defRPr lang="en-US" sz="4000" b="1" kern="1200" cap="all" smtClean="0">
                <a:solidFill>
                  <a:srgbClr val="1E57B6"/>
                </a:solidFill>
                <a:latin typeface="Times New Roman"/>
                <a:ea typeface="+mj-ea"/>
                <a:cs typeface="Times New Roman"/>
              </a:defRPr>
            </a:lvl1pPr>
          </a:lstStyle>
          <a:p>
            <a:r>
              <a:rPr lang="en-US" sz="2400" dirty="0"/>
              <a:t>Table  11.1  IEEE 802.11 Standards</a:t>
            </a:r>
          </a:p>
        </p:txBody>
      </p:sp>
      <p:graphicFrame>
        <p:nvGraphicFramePr>
          <p:cNvPr id="14" name="Object 13"/>
          <p:cNvGraphicFramePr>
            <a:graphicFrameLocks noChangeAspect="1"/>
          </p:cNvGraphicFramePr>
          <p:nvPr/>
        </p:nvGraphicFramePr>
        <p:xfrm>
          <a:off x="1549389" y="903891"/>
          <a:ext cx="5632704" cy="5149257"/>
        </p:xfrm>
        <a:graphic>
          <a:graphicData uri="http://schemas.openxmlformats.org/presentationml/2006/ole">
            <mc:AlternateContent xmlns:mc="http://schemas.openxmlformats.org/markup-compatibility/2006">
              <mc:Choice xmlns:v="urn:schemas-microsoft-com:vml" Requires="v">
                <p:oleObj name="Document" r:id="rId3" imgW="6362700" imgH="5816600" progId="Word.Document.12">
                  <p:embed/>
                </p:oleObj>
              </mc:Choice>
              <mc:Fallback>
                <p:oleObj name="Document" r:id="rId3" imgW="6362700" imgH="5816600" progId="Word.Document.12">
                  <p:embed/>
                  <p:pic>
                    <p:nvPicPr>
                      <p:cNvPr id="14" name="Object 13"/>
                      <p:cNvPicPr/>
                      <p:nvPr/>
                    </p:nvPicPr>
                    <p:blipFill>
                      <a:blip r:embed="rId4"/>
                      <a:stretch>
                        <a:fillRect/>
                      </a:stretch>
                    </p:blipFill>
                    <p:spPr>
                      <a:xfrm>
                        <a:off x="1549389" y="903891"/>
                        <a:ext cx="5632704" cy="5149257"/>
                      </a:xfrm>
                      <a:prstGeom prst="rect">
                        <a:avLst/>
                      </a:prstGeom>
                    </p:spPr>
                  </p:pic>
                </p:oleObj>
              </mc:Fallback>
            </mc:AlternateContent>
          </a:graphicData>
        </a:graphic>
      </p:graphicFrame>
    </p:spTree>
    <p:extLst>
      <p:ext uri="{BB962C8B-B14F-4D97-AF65-F5344CB8AC3E}">
        <p14:creationId xmlns:p14="http://schemas.microsoft.com/office/powerpoint/2010/main" val="32369619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nvGraphicFramePr>
        <p:xfrm>
          <a:off x="1801368" y="654039"/>
          <a:ext cx="5541264" cy="5873079"/>
        </p:xfrm>
        <a:graphic>
          <a:graphicData uri="http://schemas.openxmlformats.org/presentationml/2006/ole">
            <mc:AlternateContent xmlns:mc="http://schemas.openxmlformats.org/markup-compatibility/2006">
              <mc:Choice xmlns:v="urn:schemas-microsoft-com:vml" Requires="v">
                <p:oleObj name="Document" r:id="rId2" imgW="6362700" imgH="6743700" progId="Word.Document.12">
                  <p:embed/>
                </p:oleObj>
              </mc:Choice>
              <mc:Fallback>
                <p:oleObj name="Document" r:id="rId2" imgW="6362700" imgH="6743700" progId="Word.Document.12">
                  <p:embed/>
                  <p:pic>
                    <p:nvPicPr>
                      <p:cNvPr id="7" name="Object 6"/>
                      <p:cNvPicPr/>
                      <p:nvPr/>
                    </p:nvPicPr>
                    <p:blipFill>
                      <a:blip r:embed="rId3"/>
                      <a:stretch>
                        <a:fillRect/>
                      </a:stretch>
                    </p:blipFill>
                    <p:spPr>
                      <a:xfrm>
                        <a:off x="1801368" y="654039"/>
                        <a:ext cx="5541264" cy="5873079"/>
                      </a:xfrm>
                      <a:prstGeom prst="rect">
                        <a:avLst/>
                      </a:prstGeom>
                    </p:spPr>
                  </p:pic>
                </p:oleObj>
              </mc:Fallback>
            </mc:AlternateContent>
          </a:graphicData>
        </a:graphic>
      </p:graphicFrame>
      <p:sp>
        <p:nvSpPr>
          <p:cNvPr id="2" name="Title 1"/>
          <p:cNvSpPr>
            <a:spLocks noGrp="1"/>
          </p:cNvSpPr>
          <p:nvPr>
            <p:ph type="title"/>
          </p:nvPr>
        </p:nvSpPr>
        <p:spPr>
          <a:xfrm>
            <a:off x="457200" y="-188412"/>
            <a:ext cx="8229600" cy="1143000"/>
          </a:xfrm>
        </p:spPr>
        <p:txBody>
          <a:bodyPr/>
          <a:lstStyle/>
          <a:p>
            <a:r>
              <a:rPr lang="en-US" dirty="0"/>
              <a:t>IEEE 802.11 Standards</a:t>
            </a:r>
          </a:p>
        </p:txBody>
      </p:sp>
      <p:sp>
        <p:nvSpPr>
          <p:cNvPr id="5"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35</a:t>
            </a:fld>
            <a:endParaRPr lang="en-US" dirty="0"/>
          </a:p>
        </p:txBody>
      </p:sp>
    </p:spTree>
    <p:extLst>
      <p:ext uri="{BB962C8B-B14F-4D97-AF65-F5344CB8AC3E}">
        <p14:creationId xmlns:p14="http://schemas.microsoft.com/office/powerpoint/2010/main" val="9413527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5089524"/>
          </a:xfrm>
        </p:spPr>
        <p:txBody>
          <a:bodyPr>
            <a:normAutofit fontScale="70000" lnSpcReduction="20000"/>
          </a:bodyPr>
          <a:lstStyle/>
          <a:p>
            <a:pPr marL="158750" indent="0">
              <a:spcBef>
                <a:spcPts val="500"/>
              </a:spcBef>
              <a:spcAft>
                <a:spcPts val="500"/>
              </a:spcAft>
              <a:buNone/>
            </a:pPr>
            <a:r>
              <a:rPr lang="en-US" sz="3800" b="0" i="0" dirty="0">
                <a:solidFill>
                  <a:srgbClr val="000000"/>
                </a:solidFill>
                <a:effectLst/>
                <a:latin typeface="ArialMT"/>
              </a:rPr>
              <a:t>■ It is the first improved version that appeared in 1999, when the 802.11 standard became inadequate.</a:t>
            </a:r>
          </a:p>
          <a:p>
            <a:pPr marL="158750" indent="0">
              <a:spcBef>
                <a:spcPts val="500"/>
              </a:spcBef>
              <a:spcAft>
                <a:spcPts val="500"/>
              </a:spcAft>
              <a:buNone/>
            </a:pPr>
            <a:r>
              <a:rPr lang="en-US" sz="3800" b="0" i="0" dirty="0">
                <a:solidFill>
                  <a:srgbClr val="000000"/>
                </a:solidFill>
                <a:effectLst/>
                <a:latin typeface="ArialMT"/>
              </a:rPr>
              <a:t>■ Although this standard is basically similar to 802.11, it operates at 5 GHz frequency. This standard, which offers a data transmission rate of 54 Mbps, can operate up to a maximum of 100 meters in open areas.</a:t>
            </a:r>
          </a:p>
          <a:p>
            <a:pPr marL="158750" indent="0">
              <a:spcBef>
                <a:spcPts val="500"/>
              </a:spcBef>
              <a:spcAft>
                <a:spcPts val="500"/>
              </a:spcAft>
              <a:buNone/>
            </a:pPr>
            <a:r>
              <a:rPr lang="en-US" sz="3800" b="0" i="0" dirty="0">
                <a:solidFill>
                  <a:srgbClr val="000000"/>
                </a:solidFill>
                <a:effectLst/>
                <a:latin typeface="ArialMT"/>
              </a:rPr>
              <a:t>■ The main advantage that distinguishes 802.11a from other wireless network standards is that it supports more capacity and has more channel capacity, thus allowing more bandwidth usage.</a:t>
            </a:r>
          </a:p>
          <a:p>
            <a:pPr marL="158750" indent="0">
              <a:spcBef>
                <a:spcPts val="500"/>
              </a:spcBef>
              <a:spcAft>
                <a:spcPts val="500"/>
              </a:spcAft>
              <a:buNone/>
            </a:pPr>
            <a:r>
              <a:rPr lang="en-US" sz="3800" b="0" i="0" dirty="0">
                <a:solidFill>
                  <a:srgbClr val="000000"/>
                </a:solidFill>
                <a:effectLst/>
                <a:latin typeface="ArialMT"/>
              </a:rPr>
              <a:t>■ Unlike other standards, 802.11a's operation at 5 GHz frequency has provided this standard with various advantages and disadvantages.</a:t>
            </a:r>
            <a:endParaRPr lang="en-US" altLang="en-US" sz="2400"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36</a:t>
            </a:fld>
            <a:endParaRPr lang="en-US" altLang="en-US" sz="1100">
              <a:solidFill>
                <a:srgbClr val="AAAAAA"/>
              </a:solidFill>
            </a:endParaRPr>
          </a:p>
        </p:txBody>
      </p:sp>
      <p:sp>
        <p:nvSpPr>
          <p:cNvPr id="7" name="Metin kutusu 6">
            <a:extLst>
              <a:ext uri="{FF2B5EF4-FFF2-40B4-BE49-F238E27FC236}">
                <a16:creationId xmlns:a16="http://schemas.microsoft.com/office/drawing/2014/main" id="{9BCC4B56-7F27-4E65-B0A0-8686FB07842B}"/>
              </a:ext>
            </a:extLst>
          </p:cNvPr>
          <p:cNvSpPr txBox="1"/>
          <p:nvPr/>
        </p:nvSpPr>
        <p:spPr>
          <a:xfrm>
            <a:off x="695325" y="349251"/>
            <a:ext cx="6905625" cy="707886"/>
          </a:xfrm>
          <a:prstGeom prst="rect">
            <a:avLst/>
          </a:prstGeom>
          <a:noFill/>
        </p:spPr>
        <p:txBody>
          <a:bodyPr wrap="square">
            <a:spAutoFit/>
          </a:bodyPr>
          <a:lstStyle/>
          <a:p>
            <a:r>
              <a:rPr lang="tr-TR" altLang="en-US" sz="4000" dirty="0">
                <a:solidFill>
                  <a:schemeClr val="tx2"/>
                </a:solidFill>
              </a:rPr>
              <a:t>802.11a Standardı</a:t>
            </a:r>
            <a:endParaRPr lang="tr-TR" sz="4000" dirty="0">
              <a:solidFill>
                <a:schemeClr val="tx2"/>
              </a:solidFill>
            </a:endParaRPr>
          </a:p>
        </p:txBody>
      </p:sp>
    </p:spTree>
    <p:extLst>
      <p:ext uri="{BB962C8B-B14F-4D97-AF65-F5344CB8AC3E}">
        <p14:creationId xmlns:p14="http://schemas.microsoft.com/office/powerpoint/2010/main" val="29650811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5089524"/>
          </a:xfrm>
        </p:spPr>
        <p:txBody>
          <a:bodyPr>
            <a:normAutofit fontScale="62500" lnSpcReduction="20000"/>
          </a:bodyPr>
          <a:lstStyle/>
          <a:p>
            <a:pPr marL="158750" indent="0">
              <a:spcBef>
                <a:spcPts val="500"/>
              </a:spcBef>
              <a:spcAft>
                <a:spcPts val="500"/>
              </a:spcAft>
              <a:buNone/>
            </a:pPr>
            <a:r>
              <a:rPr lang="en-US" sz="3800" b="0" i="0" dirty="0">
                <a:solidFill>
                  <a:srgbClr val="000000"/>
                </a:solidFill>
                <a:effectLst/>
                <a:latin typeface="ArialMT"/>
              </a:rPr>
              <a:t>■ The positive side of broadcasting on this frequency is that the channel capacity increases and the data transmission speed is higher due to the fact that other electronic devices such as Bluetooth, microwave ovens and cordless phones use different frequency ranges.</a:t>
            </a:r>
          </a:p>
          <a:p>
            <a:pPr marL="158750" indent="0">
              <a:spcBef>
                <a:spcPts val="500"/>
              </a:spcBef>
              <a:spcAft>
                <a:spcPts val="500"/>
              </a:spcAft>
              <a:buNone/>
            </a:pPr>
            <a:r>
              <a:rPr lang="en-US" sz="3800" b="0" i="0" dirty="0">
                <a:solidFill>
                  <a:srgbClr val="000000"/>
                </a:solidFill>
                <a:effectLst/>
                <a:latin typeface="ArialMT"/>
              </a:rPr>
              <a:t>■ 802.11a's coverage area in closed areas is lower than other standards because broadcasts made on the 5 GHz frequency are absorbed more by obstacles such as walls.</a:t>
            </a:r>
          </a:p>
          <a:p>
            <a:pPr marL="158750" indent="0">
              <a:spcBef>
                <a:spcPts val="500"/>
              </a:spcBef>
              <a:spcAft>
                <a:spcPts val="500"/>
              </a:spcAft>
              <a:buNone/>
            </a:pPr>
            <a:r>
              <a:rPr lang="en-US" sz="3800" b="0" i="0" dirty="0">
                <a:solidFill>
                  <a:srgbClr val="000000"/>
                </a:solidFill>
                <a:effectLst/>
                <a:latin typeface="ArialMT"/>
              </a:rPr>
              <a:t>■ This technology is actively used by users who need high data transmission speed and in video distribution systems. Although it is available in more expensive devices, it is preferred by corporate users in business life.</a:t>
            </a:r>
            <a:endParaRPr lang="en-US" altLang="en-US" sz="2400"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37</a:t>
            </a:fld>
            <a:endParaRPr lang="en-US" altLang="en-US" sz="1100">
              <a:solidFill>
                <a:srgbClr val="AAAAAA"/>
              </a:solidFill>
            </a:endParaRPr>
          </a:p>
        </p:txBody>
      </p:sp>
      <p:sp>
        <p:nvSpPr>
          <p:cNvPr id="7" name="Metin kutusu 6">
            <a:extLst>
              <a:ext uri="{FF2B5EF4-FFF2-40B4-BE49-F238E27FC236}">
                <a16:creationId xmlns:a16="http://schemas.microsoft.com/office/drawing/2014/main" id="{9BCC4B56-7F27-4E65-B0A0-8686FB07842B}"/>
              </a:ext>
            </a:extLst>
          </p:cNvPr>
          <p:cNvSpPr txBox="1"/>
          <p:nvPr/>
        </p:nvSpPr>
        <p:spPr>
          <a:xfrm>
            <a:off x="695325" y="349251"/>
            <a:ext cx="6905625" cy="707886"/>
          </a:xfrm>
          <a:prstGeom prst="rect">
            <a:avLst/>
          </a:prstGeom>
          <a:noFill/>
        </p:spPr>
        <p:txBody>
          <a:bodyPr wrap="square">
            <a:spAutoFit/>
          </a:bodyPr>
          <a:lstStyle/>
          <a:p>
            <a:r>
              <a:rPr lang="tr-TR" altLang="en-US" sz="4000" dirty="0">
                <a:solidFill>
                  <a:schemeClr val="tx2"/>
                </a:solidFill>
              </a:rPr>
              <a:t>802.11a Standardı</a:t>
            </a:r>
            <a:endParaRPr lang="tr-TR" sz="4000" dirty="0">
              <a:solidFill>
                <a:schemeClr val="tx2"/>
              </a:solidFill>
            </a:endParaRPr>
          </a:p>
        </p:txBody>
      </p:sp>
    </p:spTree>
    <p:extLst>
      <p:ext uri="{BB962C8B-B14F-4D97-AF65-F5344CB8AC3E}">
        <p14:creationId xmlns:p14="http://schemas.microsoft.com/office/powerpoint/2010/main" val="33737470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5089524"/>
          </a:xfrm>
        </p:spPr>
        <p:txBody>
          <a:bodyPr>
            <a:normAutofit fontScale="62500" lnSpcReduction="20000"/>
          </a:bodyPr>
          <a:lstStyle/>
          <a:p>
            <a:pPr marL="158750" indent="0">
              <a:spcBef>
                <a:spcPts val="500"/>
              </a:spcBef>
              <a:spcAft>
                <a:spcPts val="500"/>
              </a:spcAft>
              <a:buNone/>
            </a:pPr>
            <a:r>
              <a:rPr lang="en-US" sz="3800" b="0" i="0" dirty="0">
                <a:solidFill>
                  <a:srgbClr val="000000"/>
                </a:solidFill>
                <a:effectLst/>
                <a:latin typeface="ArialMT"/>
              </a:rPr>
              <a:t>■ The 802.11b standard was released in 1999 along with 802.11a. However, it became widespread in a much shorter time than 802.11a and began to be used all over the world.</a:t>
            </a:r>
          </a:p>
          <a:p>
            <a:pPr marL="158750" indent="0">
              <a:spcBef>
                <a:spcPts val="500"/>
              </a:spcBef>
              <a:spcAft>
                <a:spcPts val="500"/>
              </a:spcAft>
              <a:buNone/>
            </a:pPr>
            <a:r>
              <a:rPr lang="en-US" sz="3800" b="0" i="0" dirty="0">
                <a:solidFill>
                  <a:srgbClr val="000000"/>
                </a:solidFill>
                <a:effectLst/>
                <a:latin typeface="ArialMT"/>
              </a:rPr>
              <a:t>■ 802.11b operates in the 2.4 GHz frequency band, like 802.11, and can reach a data transmission speed of 11 Mbps.</a:t>
            </a:r>
          </a:p>
          <a:p>
            <a:pPr marL="158750" indent="0">
              <a:spcBef>
                <a:spcPts val="500"/>
              </a:spcBef>
              <a:spcAft>
                <a:spcPts val="500"/>
              </a:spcAft>
              <a:buNone/>
            </a:pPr>
            <a:r>
              <a:rPr lang="en-US" sz="3800" b="0" i="0" dirty="0">
                <a:solidFill>
                  <a:srgbClr val="000000"/>
                </a:solidFill>
                <a:effectLst/>
                <a:latin typeface="ArialMT"/>
              </a:rPr>
              <a:t>■ When it was first released, 802.11b became a rival to Ethernet technology due to the data transmission speed it could reach and played a major role in the widespread use of wireless networks.</a:t>
            </a:r>
          </a:p>
          <a:p>
            <a:pPr marL="158750" indent="0">
              <a:spcBef>
                <a:spcPts val="500"/>
              </a:spcBef>
              <a:spcAft>
                <a:spcPts val="500"/>
              </a:spcAft>
              <a:buNone/>
            </a:pPr>
            <a:r>
              <a:rPr lang="en-US" sz="3800" b="0" i="0" dirty="0">
                <a:solidFill>
                  <a:srgbClr val="000000"/>
                </a:solidFill>
                <a:effectLst/>
                <a:latin typeface="ArialMT"/>
              </a:rPr>
              <a:t>■ The most important advantage of 802.11b is its long coverage distance.</a:t>
            </a:r>
          </a:p>
          <a:p>
            <a:pPr marL="158750" indent="0">
              <a:spcBef>
                <a:spcPts val="500"/>
              </a:spcBef>
              <a:spcAft>
                <a:spcPts val="500"/>
              </a:spcAft>
              <a:buNone/>
            </a:pPr>
            <a:r>
              <a:rPr lang="en-US" sz="3800" b="0" i="0" dirty="0">
                <a:solidFill>
                  <a:srgbClr val="000000"/>
                </a:solidFill>
                <a:effectLst/>
                <a:latin typeface="ArialMT"/>
              </a:rPr>
              <a:t>■ Since it broadcasts at the 2.4 </a:t>
            </a:r>
            <a:r>
              <a:rPr lang="en-US" sz="3800" b="0" i="0" dirty="0" err="1">
                <a:solidFill>
                  <a:srgbClr val="000000"/>
                </a:solidFill>
                <a:effectLst/>
                <a:latin typeface="ArialMT"/>
              </a:rPr>
              <a:t>Ghz</a:t>
            </a:r>
            <a:r>
              <a:rPr lang="en-US" sz="3800" b="0" i="0" dirty="0">
                <a:solidFill>
                  <a:srgbClr val="000000"/>
                </a:solidFill>
                <a:effectLst/>
                <a:latin typeface="ArialMT"/>
              </a:rPr>
              <a:t> frequency, it can cover an area of ​​approximately 38 meters in closed areas and over 150 meters in open areas.</a:t>
            </a:r>
            <a:endParaRPr lang="en-US" altLang="en-US" sz="2400"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38</a:t>
            </a:fld>
            <a:endParaRPr lang="en-US" altLang="en-US" sz="1100">
              <a:solidFill>
                <a:srgbClr val="AAAAAA"/>
              </a:solidFill>
            </a:endParaRPr>
          </a:p>
        </p:txBody>
      </p:sp>
      <p:sp>
        <p:nvSpPr>
          <p:cNvPr id="7" name="Metin kutusu 6">
            <a:extLst>
              <a:ext uri="{FF2B5EF4-FFF2-40B4-BE49-F238E27FC236}">
                <a16:creationId xmlns:a16="http://schemas.microsoft.com/office/drawing/2014/main" id="{9BCC4B56-7F27-4E65-B0A0-8686FB07842B}"/>
              </a:ext>
            </a:extLst>
          </p:cNvPr>
          <p:cNvSpPr txBox="1"/>
          <p:nvPr/>
        </p:nvSpPr>
        <p:spPr>
          <a:xfrm>
            <a:off x="695325" y="349251"/>
            <a:ext cx="6905625" cy="707886"/>
          </a:xfrm>
          <a:prstGeom prst="rect">
            <a:avLst/>
          </a:prstGeom>
          <a:noFill/>
        </p:spPr>
        <p:txBody>
          <a:bodyPr wrap="square">
            <a:spAutoFit/>
          </a:bodyPr>
          <a:lstStyle/>
          <a:p>
            <a:r>
              <a:rPr lang="tr-TR" altLang="en-US" sz="4000" dirty="0">
                <a:solidFill>
                  <a:schemeClr val="tx2"/>
                </a:solidFill>
              </a:rPr>
              <a:t>802.11b Standardı</a:t>
            </a:r>
            <a:endParaRPr lang="tr-TR" sz="4000" dirty="0">
              <a:solidFill>
                <a:schemeClr val="tx2"/>
              </a:solidFill>
            </a:endParaRPr>
          </a:p>
        </p:txBody>
      </p:sp>
    </p:spTree>
    <p:extLst>
      <p:ext uri="{BB962C8B-B14F-4D97-AF65-F5344CB8AC3E}">
        <p14:creationId xmlns:p14="http://schemas.microsoft.com/office/powerpoint/2010/main" val="4202335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5089524"/>
          </a:xfrm>
        </p:spPr>
        <p:txBody>
          <a:bodyPr>
            <a:normAutofit fontScale="62500" lnSpcReduction="20000"/>
          </a:bodyPr>
          <a:lstStyle/>
          <a:p>
            <a:pPr marL="158750" indent="0">
              <a:spcBef>
                <a:spcPts val="500"/>
              </a:spcBef>
              <a:spcAft>
                <a:spcPts val="500"/>
              </a:spcAft>
              <a:buNone/>
            </a:pPr>
            <a:r>
              <a:rPr lang="en-US" sz="3800" b="0" i="0" dirty="0">
                <a:solidFill>
                  <a:srgbClr val="000000"/>
                </a:solidFill>
                <a:effectLst/>
                <a:latin typeface="ArialMT"/>
              </a:rPr>
              <a:t>■ Since Bluetooth operates at the same frequency with different electronic devices such as microwave ovens and cordless phones, the signals interfere with each other.</a:t>
            </a:r>
          </a:p>
          <a:p>
            <a:pPr marL="158750" indent="0">
              <a:spcBef>
                <a:spcPts val="500"/>
              </a:spcBef>
              <a:spcAft>
                <a:spcPts val="500"/>
              </a:spcAft>
              <a:buNone/>
            </a:pPr>
            <a:r>
              <a:rPr lang="en-US" sz="3800" b="0" i="0" dirty="0">
                <a:solidFill>
                  <a:srgbClr val="000000"/>
                </a:solidFill>
                <a:effectLst/>
                <a:latin typeface="ArialMT"/>
              </a:rPr>
              <a:t>■ Data transmission speed and bandwidth are lower than 802.11a.</a:t>
            </a:r>
          </a:p>
          <a:p>
            <a:pPr marL="158750" indent="0">
              <a:spcBef>
                <a:spcPts val="500"/>
              </a:spcBef>
              <a:spcAft>
                <a:spcPts val="500"/>
              </a:spcAft>
              <a:buNone/>
            </a:pPr>
            <a:r>
              <a:rPr lang="en-US" sz="3800" b="0" i="0" dirty="0">
                <a:solidFill>
                  <a:srgbClr val="000000"/>
                </a:solidFill>
                <a:effectLst/>
                <a:latin typeface="ArialMT"/>
              </a:rPr>
              <a:t>■ It is quite affordable compared to other standards in terms of cost.</a:t>
            </a:r>
          </a:p>
          <a:p>
            <a:pPr marL="158750" indent="0">
              <a:spcBef>
                <a:spcPts val="500"/>
              </a:spcBef>
              <a:spcAft>
                <a:spcPts val="500"/>
              </a:spcAft>
              <a:buNone/>
            </a:pPr>
            <a:r>
              <a:rPr lang="en-US" sz="3800" b="0" i="0" dirty="0">
                <a:solidFill>
                  <a:srgbClr val="000000"/>
                </a:solidFill>
                <a:effectLst/>
                <a:latin typeface="ArialMT"/>
              </a:rPr>
              <a:t>■ 802.11b is generally well suited for use in environments such as office environments, hospitals, warehouses and factories.</a:t>
            </a:r>
          </a:p>
          <a:p>
            <a:pPr marL="158750" indent="0">
              <a:spcBef>
                <a:spcPts val="500"/>
              </a:spcBef>
              <a:spcAft>
                <a:spcPts val="500"/>
              </a:spcAft>
              <a:buNone/>
            </a:pPr>
            <a:r>
              <a:rPr lang="en-US" sz="3800" b="0" i="0" dirty="0">
                <a:solidFill>
                  <a:srgbClr val="000000"/>
                </a:solidFill>
                <a:effectLst/>
                <a:latin typeface="ArialMT"/>
              </a:rPr>
              <a:t>■ It is a suitable technology for providing network connections, especially in conference halls, work areas and places where pulling cables is dangerous.</a:t>
            </a:r>
            <a:endParaRPr lang="en-US" altLang="en-US" sz="2400"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39</a:t>
            </a:fld>
            <a:endParaRPr lang="en-US" altLang="en-US" sz="1100">
              <a:solidFill>
                <a:srgbClr val="AAAAAA"/>
              </a:solidFill>
            </a:endParaRPr>
          </a:p>
        </p:txBody>
      </p:sp>
      <p:sp>
        <p:nvSpPr>
          <p:cNvPr id="7" name="Metin kutusu 6">
            <a:extLst>
              <a:ext uri="{FF2B5EF4-FFF2-40B4-BE49-F238E27FC236}">
                <a16:creationId xmlns:a16="http://schemas.microsoft.com/office/drawing/2014/main" id="{9BCC4B56-7F27-4E65-B0A0-8686FB07842B}"/>
              </a:ext>
            </a:extLst>
          </p:cNvPr>
          <p:cNvSpPr txBox="1"/>
          <p:nvPr/>
        </p:nvSpPr>
        <p:spPr>
          <a:xfrm>
            <a:off x="695325" y="349251"/>
            <a:ext cx="6905625" cy="707886"/>
          </a:xfrm>
          <a:prstGeom prst="rect">
            <a:avLst/>
          </a:prstGeom>
          <a:noFill/>
        </p:spPr>
        <p:txBody>
          <a:bodyPr wrap="square">
            <a:spAutoFit/>
          </a:bodyPr>
          <a:lstStyle/>
          <a:p>
            <a:r>
              <a:rPr lang="tr-TR" altLang="en-US" sz="4000" dirty="0">
                <a:solidFill>
                  <a:schemeClr val="tx2"/>
                </a:solidFill>
              </a:rPr>
              <a:t>802.11b Standardı</a:t>
            </a:r>
            <a:endParaRPr lang="tr-TR" sz="4000" dirty="0">
              <a:solidFill>
                <a:schemeClr val="tx2"/>
              </a:solidFill>
            </a:endParaRPr>
          </a:p>
        </p:txBody>
      </p:sp>
    </p:spTree>
    <p:extLst>
      <p:ext uri="{BB962C8B-B14F-4D97-AF65-F5344CB8AC3E}">
        <p14:creationId xmlns:p14="http://schemas.microsoft.com/office/powerpoint/2010/main" val="2593629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fontScale="92500" lnSpcReduction="10000"/>
          </a:bodyPr>
          <a:lstStyle/>
          <a:p>
            <a:pPr marL="158750" indent="0" algn="just">
              <a:spcBef>
                <a:spcPts val="500"/>
              </a:spcBef>
              <a:spcAft>
                <a:spcPts val="500"/>
              </a:spcAft>
              <a:buFont typeface="Arial" panose="020B0604020202020204" pitchFamily="34" charset="0"/>
              <a:buNone/>
            </a:pPr>
            <a:r>
              <a:rPr lang="en-US" altLang="en-US" sz="2400" dirty="0"/>
              <a:t>Wireless communication technology, in its simplest definition, is a technology that provides point-to-point connection or a network structure. From this perspective, wireless communication technology is similar to wired or fiber optic communication structures that are widely used today.</a:t>
            </a:r>
          </a:p>
          <a:p>
            <a:pPr marL="158750" indent="0" algn="just">
              <a:spcBef>
                <a:spcPts val="500"/>
              </a:spcBef>
              <a:spcAft>
                <a:spcPts val="500"/>
              </a:spcAft>
              <a:buFont typeface="Arial" panose="020B0604020202020204" pitchFamily="34" charset="0"/>
              <a:buNone/>
            </a:pPr>
            <a:r>
              <a:rPr lang="en-US" altLang="en-US" sz="2400" dirty="0"/>
              <a:t>The point that distinguishes wireless communication technology from others is; It uses air as the transmission medium.</a:t>
            </a:r>
          </a:p>
          <a:p>
            <a:pPr marL="158750" indent="0" algn="just">
              <a:spcBef>
                <a:spcPts val="500"/>
              </a:spcBef>
              <a:spcAft>
                <a:spcPts val="500"/>
              </a:spcAft>
              <a:buFont typeface="Arial" panose="020B0604020202020204" pitchFamily="34" charset="0"/>
              <a:buNone/>
            </a:pPr>
            <a:r>
              <a:rPr lang="en-US" altLang="en-US" sz="2400" dirty="0"/>
              <a:t>■ While metal cables transmit electric current, wireless and optical transmission systems transmit electromagnetic waves at a certain frequency.</a:t>
            </a:r>
          </a:p>
          <a:p>
            <a:pPr marL="158750" indent="0" algn="just">
              <a:spcBef>
                <a:spcPts val="500"/>
              </a:spcBef>
              <a:spcAft>
                <a:spcPts val="500"/>
              </a:spcAft>
              <a:buFont typeface="Arial" panose="020B0604020202020204" pitchFamily="34" charset="0"/>
              <a:buNone/>
            </a:pPr>
            <a:r>
              <a:rPr lang="en-US" altLang="en-US" sz="2400" dirty="0"/>
              <a:t>■ Wireless network standards, wireless network protocols, wireless network modes and wireless communication methods have been developed to ensure wireless communication.</a:t>
            </a:r>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tr-TR" altLang="en-US" dirty="0"/>
              <a:t>KABLOSUZ AĞLAR</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4</a:t>
            </a:fld>
            <a:endParaRPr lang="en-US" altLang="en-US" sz="1100">
              <a:solidFill>
                <a:srgbClr val="AAAAAA"/>
              </a:solidFill>
            </a:endParaRPr>
          </a:p>
        </p:txBody>
      </p:sp>
    </p:spTree>
    <p:extLst>
      <p:ext uri="{BB962C8B-B14F-4D97-AF65-F5344CB8AC3E}">
        <p14:creationId xmlns:p14="http://schemas.microsoft.com/office/powerpoint/2010/main" val="11479336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5089524"/>
          </a:xfrm>
        </p:spPr>
        <p:txBody>
          <a:bodyPr>
            <a:normAutofit fontScale="77500" lnSpcReduction="20000"/>
          </a:bodyPr>
          <a:lstStyle/>
          <a:p>
            <a:pPr marL="158750" indent="0">
              <a:spcBef>
                <a:spcPts val="500"/>
              </a:spcBef>
              <a:spcAft>
                <a:spcPts val="500"/>
              </a:spcAft>
              <a:buNone/>
            </a:pPr>
            <a:r>
              <a:rPr lang="en-US" sz="3800" b="0" i="0" dirty="0">
                <a:solidFill>
                  <a:srgbClr val="000000"/>
                </a:solidFill>
                <a:effectLst/>
                <a:latin typeface="ArialMT"/>
              </a:rPr>
              <a:t>■ It is the 3rd generation technology developed by IEEE in wireless network standards in 2003.</a:t>
            </a:r>
          </a:p>
          <a:p>
            <a:pPr marL="158750" indent="0">
              <a:spcBef>
                <a:spcPts val="500"/>
              </a:spcBef>
              <a:spcAft>
                <a:spcPts val="500"/>
              </a:spcAft>
              <a:buNone/>
            </a:pPr>
            <a:r>
              <a:rPr lang="en-US" sz="3800" b="0" i="0" dirty="0">
                <a:solidFill>
                  <a:srgbClr val="000000"/>
                </a:solidFill>
                <a:effectLst/>
                <a:latin typeface="ArialMT"/>
              </a:rPr>
              <a:t>■ It operates at 2.4 GHz frequency, just like 802.11 b.</a:t>
            </a:r>
          </a:p>
          <a:p>
            <a:pPr marL="158750" indent="0">
              <a:spcBef>
                <a:spcPts val="500"/>
              </a:spcBef>
              <a:spcAft>
                <a:spcPts val="500"/>
              </a:spcAft>
              <a:buNone/>
            </a:pPr>
            <a:r>
              <a:rPr lang="en-US" sz="3800" b="0" i="0" dirty="0">
                <a:solidFill>
                  <a:srgbClr val="000000"/>
                </a:solidFill>
                <a:effectLst/>
                <a:latin typeface="ArialMT"/>
              </a:rPr>
              <a:t>■ The 802.11g standard is basically an extension of the 802.11b standard, but with significant improvements in data transmission speed and bandwidth used.</a:t>
            </a:r>
          </a:p>
          <a:p>
            <a:pPr marL="158750" indent="0">
              <a:spcBef>
                <a:spcPts val="500"/>
              </a:spcBef>
              <a:spcAft>
                <a:spcPts val="500"/>
              </a:spcAft>
              <a:buNone/>
            </a:pPr>
            <a:r>
              <a:rPr lang="en-US" sz="3800" b="0" i="0" dirty="0">
                <a:solidFill>
                  <a:srgbClr val="000000"/>
                </a:solidFill>
                <a:effectLst/>
                <a:latin typeface="ArialMT"/>
              </a:rPr>
              <a:t>■ The most important feature of 802.11g is that it increases the data transmission rate to an average of 22 Mbps while preserving the coverage area achieved with 802.11b. This speed can reach a maximum of 54 Mbps, as in 802.11a.</a:t>
            </a:r>
            <a:endParaRPr lang="en-US" altLang="en-US" sz="2400"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40</a:t>
            </a:fld>
            <a:endParaRPr lang="en-US" altLang="en-US" sz="1100">
              <a:solidFill>
                <a:srgbClr val="AAAAAA"/>
              </a:solidFill>
            </a:endParaRPr>
          </a:p>
        </p:txBody>
      </p:sp>
      <p:sp>
        <p:nvSpPr>
          <p:cNvPr id="7" name="Metin kutusu 6">
            <a:extLst>
              <a:ext uri="{FF2B5EF4-FFF2-40B4-BE49-F238E27FC236}">
                <a16:creationId xmlns:a16="http://schemas.microsoft.com/office/drawing/2014/main" id="{9BCC4B56-7F27-4E65-B0A0-8686FB07842B}"/>
              </a:ext>
            </a:extLst>
          </p:cNvPr>
          <p:cNvSpPr txBox="1"/>
          <p:nvPr/>
        </p:nvSpPr>
        <p:spPr>
          <a:xfrm>
            <a:off x="695325" y="349251"/>
            <a:ext cx="6905625" cy="707886"/>
          </a:xfrm>
          <a:prstGeom prst="rect">
            <a:avLst/>
          </a:prstGeom>
          <a:noFill/>
        </p:spPr>
        <p:txBody>
          <a:bodyPr wrap="square">
            <a:spAutoFit/>
          </a:bodyPr>
          <a:lstStyle/>
          <a:p>
            <a:r>
              <a:rPr lang="tr-TR" altLang="en-US" sz="4000" dirty="0">
                <a:solidFill>
                  <a:schemeClr val="tx2"/>
                </a:solidFill>
              </a:rPr>
              <a:t>802.11g Standardı</a:t>
            </a:r>
            <a:endParaRPr lang="tr-TR" sz="4000" dirty="0">
              <a:solidFill>
                <a:schemeClr val="tx2"/>
              </a:solidFill>
            </a:endParaRPr>
          </a:p>
        </p:txBody>
      </p:sp>
    </p:spTree>
    <p:extLst>
      <p:ext uri="{BB962C8B-B14F-4D97-AF65-F5344CB8AC3E}">
        <p14:creationId xmlns:p14="http://schemas.microsoft.com/office/powerpoint/2010/main" val="25543520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5089524"/>
          </a:xfrm>
        </p:spPr>
        <p:txBody>
          <a:bodyPr>
            <a:normAutofit fontScale="92500" lnSpcReduction="20000"/>
          </a:bodyPr>
          <a:lstStyle/>
          <a:p>
            <a:pPr marL="158750" indent="0">
              <a:spcBef>
                <a:spcPts val="500"/>
              </a:spcBef>
              <a:spcAft>
                <a:spcPts val="500"/>
              </a:spcAft>
              <a:buNone/>
            </a:pPr>
            <a:r>
              <a:rPr lang="en-US" sz="3800" b="0" i="0" dirty="0">
                <a:solidFill>
                  <a:srgbClr val="000000"/>
                </a:solidFill>
                <a:effectLst/>
                <a:latin typeface="ArialMT"/>
              </a:rPr>
              <a:t>■ This standard has not become widely used due to occasional compatibility problems with devices that work with 802.11b.</a:t>
            </a:r>
          </a:p>
          <a:p>
            <a:pPr marL="158750" indent="0">
              <a:spcBef>
                <a:spcPts val="500"/>
              </a:spcBef>
              <a:spcAft>
                <a:spcPts val="500"/>
              </a:spcAft>
              <a:buNone/>
            </a:pPr>
            <a:r>
              <a:rPr lang="en-US" sz="3800" b="0" i="0" dirty="0">
                <a:solidFill>
                  <a:srgbClr val="000000"/>
                </a:solidFill>
                <a:effectLst/>
                <a:latin typeface="ArialMT"/>
              </a:rPr>
              <a:t>■ The fact that its price is higher than 802.11b also reduces its preferability.</a:t>
            </a:r>
          </a:p>
          <a:p>
            <a:pPr marL="158750" indent="0">
              <a:spcBef>
                <a:spcPts val="500"/>
              </a:spcBef>
              <a:spcAft>
                <a:spcPts val="500"/>
              </a:spcAft>
              <a:buNone/>
            </a:pPr>
            <a:r>
              <a:rPr lang="en-US" sz="3800" b="0" i="0" dirty="0">
                <a:solidFill>
                  <a:srgbClr val="000000"/>
                </a:solidFill>
                <a:effectLst/>
                <a:latin typeface="ArialMT"/>
              </a:rPr>
              <a:t>■ The 802.11g standard is quite suitable for video and multimedia applications that require high speed, due to its speed and the width of the area it covers.</a:t>
            </a:r>
            <a:endParaRPr lang="en-US" altLang="en-US" sz="2400"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41</a:t>
            </a:fld>
            <a:endParaRPr lang="en-US" altLang="en-US" sz="1100">
              <a:solidFill>
                <a:srgbClr val="AAAAAA"/>
              </a:solidFill>
            </a:endParaRPr>
          </a:p>
        </p:txBody>
      </p:sp>
      <p:sp>
        <p:nvSpPr>
          <p:cNvPr id="7" name="Metin kutusu 6">
            <a:extLst>
              <a:ext uri="{FF2B5EF4-FFF2-40B4-BE49-F238E27FC236}">
                <a16:creationId xmlns:a16="http://schemas.microsoft.com/office/drawing/2014/main" id="{9BCC4B56-7F27-4E65-B0A0-8686FB07842B}"/>
              </a:ext>
            </a:extLst>
          </p:cNvPr>
          <p:cNvSpPr txBox="1"/>
          <p:nvPr/>
        </p:nvSpPr>
        <p:spPr>
          <a:xfrm>
            <a:off x="695325" y="349251"/>
            <a:ext cx="6905625" cy="707886"/>
          </a:xfrm>
          <a:prstGeom prst="rect">
            <a:avLst/>
          </a:prstGeom>
          <a:noFill/>
        </p:spPr>
        <p:txBody>
          <a:bodyPr wrap="square">
            <a:spAutoFit/>
          </a:bodyPr>
          <a:lstStyle/>
          <a:p>
            <a:r>
              <a:rPr lang="tr-TR" altLang="en-US" sz="4000" dirty="0">
                <a:solidFill>
                  <a:schemeClr val="tx2"/>
                </a:solidFill>
              </a:rPr>
              <a:t>802.11g Standardı</a:t>
            </a:r>
            <a:endParaRPr lang="tr-TR" sz="4000" dirty="0">
              <a:solidFill>
                <a:schemeClr val="tx2"/>
              </a:solidFill>
            </a:endParaRPr>
          </a:p>
        </p:txBody>
      </p:sp>
    </p:spTree>
    <p:extLst>
      <p:ext uri="{BB962C8B-B14F-4D97-AF65-F5344CB8AC3E}">
        <p14:creationId xmlns:p14="http://schemas.microsoft.com/office/powerpoint/2010/main" val="2701392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5089524"/>
          </a:xfrm>
        </p:spPr>
        <p:txBody>
          <a:bodyPr>
            <a:normAutofit fontScale="47500" lnSpcReduction="20000"/>
          </a:bodyPr>
          <a:lstStyle/>
          <a:p>
            <a:pPr marL="158750" indent="0">
              <a:spcBef>
                <a:spcPts val="500"/>
              </a:spcBef>
              <a:spcAft>
                <a:spcPts val="500"/>
              </a:spcAft>
              <a:buNone/>
            </a:pPr>
            <a:r>
              <a:rPr lang="en-US" sz="3800" b="0" i="0" dirty="0">
                <a:solidFill>
                  <a:srgbClr val="000000"/>
                </a:solidFill>
                <a:effectLst/>
                <a:latin typeface="ArialMT"/>
              </a:rPr>
              <a:t>■ The increase in the number of users over time and the fact that users want to use different applications have increased demands such as more bandwidth, more accessibility and wider coverage area. For this purpose, IEEE started working to develop the 802.11n standard in 2003.</a:t>
            </a:r>
          </a:p>
          <a:p>
            <a:pPr marL="158750" indent="0">
              <a:spcBef>
                <a:spcPts val="500"/>
              </a:spcBef>
              <a:spcAft>
                <a:spcPts val="500"/>
              </a:spcAft>
              <a:buNone/>
            </a:pPr>
            <a:r>
              <a:rPr lang="en-US" sz="3800" b="0" i="0" dirty="0">
                <a:solidFill>
                  <a:srgbClr val="000000"/>
                </a:solidFill>
                <a:effectLst/>
                <a:latin typeface="ArialMT"/>
              </a:rPr>
              <a:t>■ The 802.11n standard, published in October 2009, was created by the development of 802.11b and 802.11g wireless networks.</a:t>
            </a:r>
          </a:p>
          <a:p>
            <a:pPr marL="158750" indent="0">
              <a:spcBef>
                <a:spcPts val="500"/>
              </a:spcBef>
              <a:spcAft>
                <a:spcPts val="500"/>
              </a:spcAft>
              <a:buNone/>
            </a:pPr>
            <a:r>
              <a:rPr lang="en-US" sz="3800" b="0" i="0" dirty="0">
                <a:solidFill>
                  <a:srgbClr val="000000"/>
                </a:solidFill>
                <a:effectLst/>
                <a:latin typeface="ArialMT"/>
              </a:rPr>
              <a:t>■ With this technology, it is aimed for wireless devices to cover a wide area and transmit data as fast as wired networks.</a:t>
            </a:r>
          </a:p>
          <a:p>
            <a:pPr marL="158750" indent="0">
              <a:spcBef>
                <a:spcPts val="500"/>
              </a:spcBef>
              <a:spcAft>
                <a:spcPts val="500"/>
              </a:spcAft>
              <a:buNone/>
            </a:pPr>
            <a:r>
              <a:rPr lang="en-US" sz="3800" b="0" i="0" dirty="0">
                <a:solidFill>
                  <a:srgbClr val="000000"/>
                </a:solidFill>
                <a:effectLst/>
                <a:latin typeface="ArialMT"/>
              </a:rPr>
              <a:t>■ With 802.11 n technology, high resolution video can be watched and voice and video calls can be made wirelessly.</a:t>
            </a:r>
          </a:p>
          <a:p>
            <a:pPr marL="158750" indent="0">
              <a:spcBef>
                <a:spcPts val="500"/>
              </a:spcBef>
              <a:spcAft>
                <a:spcPts val="500"/>
              </a:spcAft>
              <a:buNone/>
            </a:pPr>
            <a:r>
              <a:rPr lang="en-US" sz="3800" b="0" i="0" dirty="0">
                <a:solidFill>
                  <a:srgbClr val="000000"/>
                </a:solidFill>
                <a:effectLst/>
                <a:latin typeface="ArialMT"/>
              </a:rPr>
              <a:t>■ The stability, performance and reliability offered by wired LAN systems are also provided by 802.11n standards.</a:t>
            </a:r>
          </a:p>
          <a:p>
            <a:pPr marL="158750" indent="0">
              <a:spcBef>
                <a:spcPts val="500"/>
              </a:spcBef>
              <a:spcAft>
                <a:spcPts val="500"/>
              </a:spcAft>
              <a:buNone/>
            </a:pPr>
            <a:r>
              <a:rPr lang="en-US" sz="3800" b="0" i="0" dirty="0">
                <a:solidFill>
                  <a:srgbClr val="000000"/>
                </a:solidFill>
                <a:effectLst/>
                <a:latin typeface="ArialMT"/>
              </a:rPr>
              <a:t>■ The data transfer rate of the 802.11n standard can reach up to 540 Mbps.</a:t>
            </a:r>
          </a:p>
          <a:p>
            <a:pPr marL="158750" indent="0">
              <a:spcBef>
                <a:spcPts val="500"/>
              </a:spcBef>
              <a:spcAft>
                <a:spcPts val="500"/>
              </a:spcAft>
              <a:buNone/>
            </a:pPr>
            <a:r>
              <a:rPr lang="en-US" sz="3800" b="0" i="0" dirty="0">
                <a:solidFill>
                  <a:srgbClr val="000000"/>
                </a:solidFill>
                <a:effectLst/>
                <a:latin typeface="ArialMT"/>
              </a:rPr>
              <a:t>■ Access Points produced according to the 802.11n standard can communicate at both 2.4 GHz and 5 GHz frequencies. In this way, it will be able to work in harmony with devices produced with 802.11a, b, g standards.</a:t>
            </a:r>
          </a:p>
          <a:p>
            <a:pPr marL="158750" indent="0">
              <a:spcBef>
                <a:spcPts val="500"/>
              </a:spcBef>
              <a:spcAft>
                <a:spcPts val="500"/>
              </a:spcAft>
              <a:buNone/>
            </a:pPr>
            <a:r>
              <a:rPr lang="en-US" sz="3800" b="0" i="0" dirty="0">
                <a:solidFill>
                  <a:srgbClr val="000000"/>
                </a:solidFill>
                <a:effectLst/>
                <a:latin typeface="ArialMT"/>
              </a:rPr>
              <a:t>■ The most important feature of the 802.11n wireless LAN standard is that it works with multiple antenna technology called MIMO.</a:t>
            </a:r>
            <a:endParaRPr lang="en-US" altLang="en-US" sz="2400"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42</a:t>
            </a:fld>
            <a:endParaRPr lang="en-US" altLang="en-US" sz="1100">
              <a:solidFill>
                <a:srgbClr val="AAAAAA"/>
              </a:solidFill>
            </a:endParaRPr>
          </a:p>
        </p:txBody>
      </p:sp>
      <p:sp>
        <p:nvSpPr>
          <p:cNvPr id="7" name="Metin kutusu 6">
            <a:extLst>
              <a:ext uri="{FF2B5EF4-FFF2-40B4-BE49-F238E27FC236}">
                <a16:creationId xmlns:a16="http://schemas.microsoft.com/office/drawing/2014/main" id="{9BCC4B56-7F27-4E65-B0A0-8686FB07842B}"/>
              </a:ext>
            </a:extLst>
          </p:cNvPr>
          <p:cNvSpPr txBox="1"/>
          <p:nvPr/>
        </p:nvSpPr>
        <p:spPr>
          <a:xfrm>
            <a:off x="695325" y="349251"/>
            <a:ext cx="6905625" cy="707886"/>
          </a:xfrm>
          <a:prstGeom prst="rect">
            <a:avLst/>
          </a:prstGeom>
          <a:noFill/>
        </p:spPr>
        <p:txBody>
          <a:bodyPr wrap="square">
            <a:spAutoFit/>
          </a:bodyPr>
          <a:lstStyle/>
          <a:p>
            <a:r>
              <a:rPr lang="tr-TR" altLang="en-US" sz="4000" dirty="0">
                <a:solidFill>
                  <a:schemeClr val="tx2"/>
                </a:solidFill>
              </a:rPr>
              <a:t>802.11n Standardı</a:t>
            </a:r>
            <a:endParaRPr lang="tr-TR" sz="4000" dirty="0">
              <a:solidFill>
                <a:schemeClr val="tx2"/>
              </a:solidFill>
            </a:endParaRPr>
          </a:p>
        </p:txBody>
      </p:sp>
    </p:spTree>
    <p:extLst>
      <p:ext uri="{BB962C8B-B14F-4D97-AF65-F5344CB8AC3E}">
        <p14:creationId xmlns:p14="http://schemas.microsoft.com/office/powerpoint/2010/main" val="42648954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5089524"/>
          </a:xfrm>
        </p:spPr>
        <p:txBody>
          <a:bodyPr>
            <a:normAutofit lnSpcReduction="10000"/>
          </a:bodyPr>
          <a:lstStyle/>
          <a:p>
            <a:pPr marL="158750" indent="0">
              <a:spcBef>
                <a:spcPts val="500"/>
              </a:spcBef>
              <a:spcAft>
                <a:spcPts val="500"/>
              </a:spcAft>
              <a:buNone/>
            </a:pPr>
            <a:r>
              <a:rPr lang="en-US" altLang="en-US" sz="4000" dirty="0"/>
              <a:t>■</a:t>
            </a:r>
            <a:r>
              <a:rPr lang="tr-TR" sz="3800" b="0" i="0" dirty="0">
                <a:solidFill>
                  <a:srgbClr val="000000"/>
                </a:solidFill>
                <a:effectLst/>
                <a:latin typeface="ArialMT"/>
              </a:rPr>
              <a:t> </a:t>
            </a:r>
            <a:r>
              <a:rPr lang="tr-TR" sz="2400" dirty="0"/>
              <a:t>802.11n kablosuz LAN standardın en önemli özelliği MIMO adı verilen çoklu anten teknolojisi ile çalışmasıdır.</a:t>
            </a:r>
          </a:p>
          <a:p>
            <a:pPr marL="158750" indent="0">
              <a:spcBef>
                <a:spcPts val="500"/>
              </a:spcBef>
              <a:spcAft>
                <a:spcPts val="500"/>
              </a:spcAft>
              <a:buNone/>
            </a:pPr>
            <a:r>
              <a:rPr lang="en-US" altLang="en-US" sz="2400" dirty="0"/>
              <a:t>■ MIMO (Multi Input - Multi Output) </a:t>
            </a:r>
            <a:r>
              <a:rPr lang="en-US" altLang="en-US" sz="2400" dirty="0" err="1"/>
              <a:t>mekanizması</a:t>
            </a:r>
            <a:r>
              <a:rPr lang="en-US" altLang="en-US" sz="2400" dirty="0"/>
              <a:t> </a:t>
            </a:r>
            <a:r>
              <a:rPr lang="en-US" altLang="en-US" sz="2400" dirty="0" err="1"/>
              <a:t>günümüzde</a:t>
            </a:r>
            <a:r>
              <a:rPr lang="tr-TR" altLang="en-US" sz="2400" dirty="0"/>
              <a:t> </a:t>
            </a:r>
            <a:r>
              <a:rPr lang="en-US" altLang="en-US" sz="2400" dirty="0" err="1"/>
              <a:t>çoğunlukla</a:t>
            </a:r>
            <a:r>
              <a:rPr lang="en-US" altLang="en-US" sz="2400" dirty="0"/>
              <a:t> </a:t>
            </a:r>
            <a:r>
              <a:rPr lang="en-US" altLang="en-US" sz="2400" dirty="0" err="1"/>
              <a:t>iki</a:t>
            </a:r>
            <a:r>
              <a:rPr lang="en-US" altLang="en-US" sz="2400" dirty="0"/>
              <a:t> </a:t>
            </a:r>
            <a:r>
              <a:rPr lang="en-US" altLang="en-US" sz="2400" dirty="0" err="1"/>
              <a:t>alıcı</a:t>
            </a:r>
            <a:r>
              <a:rPr lang="en-US" altLang="en-US" sz="2400" dirty="0"/>
              <a:t> </a:t>
            </a:r>
            <a:r>
              <a:rPr lang="en-US" altLang="en-US" sz="2400" dirty="0" err="1"/>
              <a:t>ve</a:t>
            </a:r>
            <a:r>
              <a:rPr lang="en-US" altLang="en-US" sz="2400" dirty="0"/>
              <a:t> </a:t>
            </a:r>
            <a:r>
              <a:rPr lang="en-US" altLang="en-US" sz="2400" dirty="0" err="1"/>
              <a:t>iki</a:t>
            </a:r>
            <a:r>
              <a:rPr lang="en-US" altLang="en-US" sz="2400" dirty="0"/>
              <a:t> </a:t>
            </a:r>
            <a:r>
              <a:rPr lang="en-US" altLang="en-US" sz="2400" dirty="0" err="1"/>
              <a:t>gönderici</a:t>
            </a:r>
            <a:r>
              <a:rPr lang="en-US" altLang="en-US" sz="2400" dirty="0"/>
              <a:t> (2X2) </a:t>
            </a:r>
            <a:r>
              <a:rPr lang="en-US" altLang="en-US" sz="2400" dirty="0" err="1"/>
              <a:t>anten</a:t>
            </a:r>
            <a:r>
              <a:rPr lang="en-US" altLang="en-US" sz="2400" dirty="0"/>
              <a:t> </a:t>
            </a:r>
            <a:r>
              <a:rPr lang="en-US" altLang="en-US" sz="2400" dirty="0" err="1"/>
              <a:t>kullanılarak</a:t>
            </a:r>
            <a:r>
              <a:rPr lang="tr-TR" altLang="en-US" sz="2400" dirty="0"/>
              <a:t> </a:t>
            </a:r>
            <a:r>
              <a:rPr lang="en-US" altLang="en-US" sz="2400" dirty="0" err="1"/>
              <a:t>gerçekleştirilir</a:t>
            </a:r>
            <a:r>
              <a:rPr lang="en-US" altLang="en-US" sz="2400" dirty="0"/>
              <a:t>.</a:t>
            </a:r>
          </a:p>
          <a:p>
            <a:pPr marL="158750" indent="0">
              <a:spcBef>
                <a:spcPts val="500"/>
              </a:spcBef>
              <a:spcAft>
                <a:spcPts val="500"/>
              </a:spcAft>
              <a:buNone/>
            </a:pPr>
            <a:r>
              <a:rPr lang="en-US" altLang="en-US" sz="2400" dirty="0"/>
              <a:t>■ Access Point </a:t>
            </a:r>
            <a:r>
              <a:rPr lang="en-US" altLang="en-US" sz="2400" dirty="0" err="1"/>
              <a:t>bir</a:t>
            </a:r>
            <a:r>
              <a:rPr lang="en-US" altLang="en-US" sz="2400" dirty="0"/>
              <a:t> </a:t>
            </a:r>
            <a:r>
              <a:rPr lang="en-US" altLang="en-US" sz="2400" dirty="0" err="1"/>
              <a:t>veri</a:t>
            </a:r>
            <a:r>
              <a:rPr lang="en-US" altLang="en-US" sz="2400" dirty="0"/>
              <a:t> </a:t>
            </a:r>
            <a:r>
              <a:rPr lang="en-US" altLang="en-US" sz="2400" dirty="0" err="1"/>
              <a:t>göndermek</a:t>
            </a:r>
            <a:r>
              <a:rPr lang="en-US" altLang="en-US" sz="2400" dirty="0"/>
              <a:t> </a:t>
            </a:r>
            <a:r>
              <a:rPr lang="en-US" altLang="en-US" sz="2400" dirty="0" err="1"/>
              <a:t>istediği</a:t>
            </a:r>
            <a:r>
              <a:rPr lang="en-US" altLang="en-US" sz="2400" dirty="0"/>
              <a:t> zaman </a:t>
            </a:r>
            <a:r>
              <a:rPr lang="en-US" altLang="en-US" sz="2400" dirty="0" err="1"/>
              <a:t>bu</a:t>
            </a:r>
            <a:r>
              <a:rPr lang="en-US" altLang="en-US" sz="2400" dirty="0"/>
              <a:t> </a:t>
            </a:r>
            <a:r>
              <a:rPr lang="en-US" altLang="en-US" sz="2400" dirty="0" err="1"/>
              <a:t>veriyi</a:t>
            </a:r>
            <a:r>
              <a:rPr lang="en-US" altLang="en-US" sz="2400" dirty="0"/>
              <a:t> </a:t>
            </a:r>
            <a:r>
              <a:rPr lang="en-US" altLang="en-US" sz="2400" dirty="0" err="1"/>
              <a:t>kendi</a:t>
            </a:r>
            <a:r>
              <a:rPr lang="tr-TR" altLang="en-US" sz="2400" dirty="0"/>
              <a:t> </a:t>
            </a:r>
            <a:r>
              <a:rPr lang="en-US" altLang="en-US" sz="2400" dirty="0" err="1"/>
              <a:t>üzerindeki</a:t>
            </a:r>
            <a:r>
              <a:rPr lang="en-US" altLang="en-US" sz="2400" dirty="0"/>
              <a:t> </a:t>
            </a:r>
            <a:r>
              <a:rPr lang="en-US" altLang="en-US" sz="2400" dirty="0" err="1"/>
              <a:t>radyosuna</a:t>
            </a:r>
            <a:r>
              <a:rPr lang="en-US" altLang="en-US" sz="2400" dirty="0"/>
              <a:t> </a:t>
            </a:r>
            <a:r>
              <a:rPr lang="en-US" altLang="en-US" sz="2400" dirty="0" err="1"/>
              <a:t>iki</a:t>
            </a:r>
            <a:r>
              <a:rPr lang="en-US" altLang="en-US" sz="2400" dirty="0"/>
              <a:t> </a:t>
            </a:r>
            <a:r>
              <a:rPr lang="en-US" altLang="en-US" sz="2400" dirty="0" err="1"/>
              <a:t>ayrı</a:t>
            </a:r>
            <a:r>
              <a:rPr lang="en-US" altLang="en-US" sz="2400" dirty="0"/>
              <a:t> </a:t>
            </a:r>
            <a:r>
              <a:rPr lang="en-US" altLang="en-US" sz="2400" dirty="0" err="1"/>
              <a:t>koldan</a:t>
            </a:r>
            <a:r>
              <a:rPr lang="en-US" altLang="en-US" sz="2400" dirty="0"/>
              <a:t> </a:t>
            </a:r>
            <a:r>
              <a:rPr lang="en-US" altLang="en-US" sz="2400" dirty="0" err="1"/>
              <a:t>iletir</a:t>
            </a:r>
            <a:r>
              <a:rPr lang="en-US" altLang="en-US" sz="2400" dirty="0"/>
              <a:t>.</a:t>
            </a:r>
          </a:p>
          <a:p>
            <a:pPr marL="158750" indent="0">
              <a:spcBef>
                <a:spcPts val="500"/>
              </a:spcBef>
              <a:spcAft>
                <a:spcPts val="500"/>
              </a:spcAft>
              <a:buNone/>
            </a:pPr>
            <a:r>
              <a:rPr lang="en-US" altLang="en-US" sz="2400" dirty="0"/>
              <a:t>■ </a:t>
            </a:r>
            <a:r>
              <a:rPr lang="en-US" altLang="en-US" sz="2400" dirty="0" err="1"/>
              <a:t>İki</a:t>
            </a:r>
            <a:r>
              <a:rPr lang="en-US" altLang="en-US" sz="2400" dirty="0"/>
              <a:t> </a:t>
            </a:r>
            <a:r>
              <a:rPr lang="en-US" altLang="en-US" sz="2400" dirty="0" err="1"/>
              <a:t>ayrı</a:t>
            </a:r>
            <a:r>
              <a:rPr lang="en-US" altLang="en-US" sz="2400" dirty="0"/>
              <a:t> </a:t>
            </a:r>
            <a:r>
              <a:rPr lang="en-US" altLang="en-US" sz="2400" dirty="0" err="1"/>
              <a:t>koldan</a:t>
            </a:r>
            <a:r>
              <a:rPr lang="en-US" altLang="en-US" sz="2400" dirty="0"/>
              <a:t> </a:t>
            </a:r>
            <a:r>
              <a:rPr lang="en-US" altLang="en-US" sz="2400" dirty="0" err="1"/>
              <a:t>aynı</a:t>
            </a:r>
            <a:r>
              <a:rPr lang="en-US" altLang="en-US" sz="2400" dirty="0"/>
              <a:t> </a:t>
            </a:r>
            <a:r>
              <a:rPr lang="en-US" altLang="en-US" sz="2400" dirty="0" err="1"/>
              <a:t>anda</a:t>
            </a:r>
            <a:r>
              <a:rPr lang="en-US" altLang="en-US" sz="2400" dirty="0"/>
              <a:t> </a:t>
            </a:r>
            <a:r>
              <a:rPr lang="en-US" altLang="en-US" sz="2400" dirty="0" err="1"/>
              <a:t>havaya</a:t>
            </a:r>
            <a:r>
              <a:rPr lang="en-US" altLang="en-US" sz="2400" dirty="0"/>
              <a:t> </a:t>
            </a:r>
            <a:r>
              <a:rPr lang="en-US" altLang="en-US" sz="2400" dirty="0" err="1"/>
              <a:t>yollanan</a:t>
            </a:r>
            <a:r>
              <a:rPr lang="en-US" altLang="en-US" sz="2400" dirty="0"/>
              <a:t> </a:t>
            </a:r>
            <a:r>
              <a:rPr lang="en-US" altLang="en-US" sz="2400" dirty="0" err="1"/>
              <a:t>veri</a:t>
            </a:r>
            <a:r>
              <a:rPr lang="en-US" altLang="en-US" sz="2400" dirty="0"/>
              <a:t> </a:t>
            </a:r>
            <a:r>
              <a:rPr lang="en-US" altLang="en-US" sz="2400" dirty="0" err="1"/>
              <a:t>akışları</a:t>
            </a:r>
            <a:r>
              <a:rPr lang="en-US" altLang="en-US" sz="2400" dirty="0"/>
              <a:t> </a:t>
            </a:r>
            <a:r>
              <a:rPr lang="en-US" altLang="en-US" sz="2400" dirty="0" err="1"/>
              <a:t>doğal</a:t>
            </a:r>
            <a:r>
              <a:rPr lang="tr-TR" altLang="en-US" sz="2400" dirty="0"/>
              <a:t> </a:t>
            </a:r>
            <a:r>
              <a:rPr lang="en-US" altLang="en-US" sz="2400" dirty="0" err="1"/>
              <a:t>olarak</a:t>
            </a:r>
            <a:r>
              <a:rPr lang="en-US" altLang="en-US" sz="2400" dirty="0"/>
              <a:t> </a:t>
            </a:r>
            <a:r>
              <a:rPr lang="en-US" altLang="en-US" sz="2400" dirty="0" err="1"/>
              <a:t>farklı</a:t>
            </a:r>
            <a:r>
              <a:rPr lang="en-US" altLang="en-US" sz="2400" dirty="0"/>
              <a:t> </a:t>
            </a:r>
            <a:r>
              <a:rPr lang="en-US" altLang="en-US" sz="2400" dirty="0" err="1"/>
              <a:t>antenler</a:t>
            </a:r>
            <a:r>
              <a:rPr lang="en-US" altLang="en-US" sz="2400" dirty="0"/>
              <a:t> </a:t>
            </a:r>
            <a:r>
              <a:rPr lang="en-US" altLang="en-US" sz="2400" dirty="0" err="1"/>
              <a:t>üzerinden</a:t>
            </a:r>
            <a:r>
              <a:rPr lang="en-US" altLang="en-US" sz="2400" dirty="0"/>
              <a:t> </a:t>
            </a:r>
            <a:r>
              <a:rPr lang="en-US" altLang="en-US" sz="2400" dirty="0" err="1"/>
              <a:t>farklı</a:t>
            </a:r>
            <a:r>
              <a:rPr lang="en-US" altLang="en-US" sz="2400" dirty="0"/>
              <a:t> </a:t>
            </a:r>
            <a:r>
              <a:rPr lang="en-US" altLang="en-US" sz="2400" dirty="0" err="1"/>
              <a:t>ve</a:t>
            </a:r>
            <a:r>
              <a:rPr lang="en-US" altLang="en-US" sz="2400" dirty="0"/>
              <a:t> </a:t>
            </a:r>
            <a:r>
              <a:rPr lang="en-US" altLang="en-US" sz="2400" dirty="0" err="1"/>
              <a:t>belirli</a:t>
            </a:r>
            <a:r>
              <a:rPr lang="en-US" altLang="en-US" sz="2400" dirty="0"/>
              <a:t> </a:t>
            </a:r>
            <a:r>
              <a:rPr lang="en-US" altLang="en-US" sz="2400" dirty="0" err="1"/>
              <a:t>bir</a:t>
            </a:r>
            <a:r>
              <a:rPr lang="en-US" altLang="en-US" sz="2400" dirty="0"/>
              <a:t> </a:t>
            </a:r>
            <a:r>
              <a:rPr lang="en-US" altLang="en-US" sz="2400" dirty="0" err="1"/>
              <a:t>algoritma</a:t>
            </a:r>
            <a:r>
              <a:rPr lang="tr-TR" altLang="en-US" sz="2400" dirty="0"/>
              <a:t> </a:t>
            </a:r>
            <a:r>
              <a:rPr lang="en-US" altLang="en-US" sz="2400" dirty="0" err="1"/>
              <a:t>dâhilinde</a:t>
            </a:r>
            <a:r>
              <a:rPr lang="en-US" altLang="en-US" sz="2400" dirty="0"/>
              <a:t> </a:t>
            </a:r>
            <a:r>
              <a:rPr lang="en-US" altLang="en-US" sz="2400" dirty="0" err="1"/>
              <a:t>oynayan</a:t>
            </a:r>
            <a:r>
              <a:rPr lang="en-US" altLang="en-US" sz="2400" dirty="0"/>
              <a:t> </a:t>
            </a:r>
            <a:r>
              <a:rPr lang="en-US" altLang="en-US" sz="2400" dirty="0" err="1"/>
              <a:t>fazlarla</a:t>
            </a:r>
            <a:r>
              <a:rPr lang="en-US" altLang="en-US" sz="2400" dirty="0"/>
              <a:t> </a:t>
            </a:r>
            <a:r>
              <a:rPr lang="en-US" altLang="en-US" sz="2400" dirty="0" err="1"/>
              <a:t>iletilir</a:t>
            </a:r>
            <a:r>
              <a:rPr lang="en-US" altLang="en-US" sz="2400" dirty="0"/>
              <a:t>.</a:t>
            </a:r>
            <a:r>
              <a:rPr lang="tr-TR" altLang="en-US" sz="2400" dirty="0"/>
              <a:t> </a:t>
            </a:r>
            <a:endParaRPr lang="en-US" altLang="en-US" sz="2400" dirty="0"/>
          </a:p>
          <a:p>
            <a:pPr marL="158750" indent="0">
              <a:spcBef>
                <a:spcPts val="500"/>
              </a:spcBef>
              <a:spcAft>
                <a:spcPts val="500"/>
              </a:spcAft>
              <a:buNone/>
            </a:pPr>
            <a:r>
              <a:rPr lang="en-US" altLang="en-US" sz="2400" dirty="0"/>
              <a:t>■ Bu </a:t>
            </a:r>
            <a:r>
              <a:rPr lang="en-US" altLang="en-US" sz="2400" dirty="0" err="1"/>
              <a:t>şekilde</a:t>
            </a:r>
            <a:r>
              <a:rPr lang="en-US" altLang="en-US" sz="2400" dirty="0"/>
              <a:t> </a:t>
            </a:r>
            <a:r>
              <a:rPr lang="en-US" altLang="en-US" sz="2400" dirty="0" err="1"/>
              <a:t>veri</a:t>
            </a:r>
            <a:r>
              <a:rPr lang="en-US" altLang="en-US" sz="2400" dirty="0"/>
              <a:t> </a:t>
            </a:r>
            <a:r>
              <a:rPr lang="en-US" altLang="en-US" sz="2400" dirty="0" err="1"/>
              <a:t>akışlarının</a:t>
            </a:r>
            <a:r>
              <a:rPr lang="en-US" altLang="en-US" sz="2400" dirty="0"/>
              <a:t> </a:t>
            </a:r>
            <a:r>
              <a:rPr lang="en-US" altLang="en-US" sz="2400" dirty="0" err="1"/>
              <a:t>birbiriyle</a:t>
            </a:r>
            <a:r>
              <a:rPr lang="en-US" altLang="en-US" sz="2400" dirty="0"/>
              <a:t> </a:t>
            </a:r>
            <a:r>
              <a:rPr lang="en-US" altLang="en-US" sz="2400" dirty="0" err="1"/>
              <a:t>çakışması</a:t>
            </a:r>
            <a:r>
              <a:rPr lang="en-US" altLang="en-US" sz="2400" dirty="0"/>
              <a:t> </a:t>
            </a:r>
            <a:r>
              <a:rPr lang="en-US" altLang="en-US" sz="2400" dirty="0" err="1"/>
              <a:t>önlenmiş</a:t>
            </a:r>
            <a:r>
              <a:rPr lang="en-US" altLang="en-US" sz="2400" dirty="0"/>
              <a:t> </a:t>
            </a:r>
            <a:r>
              <a:rPr lang="en-US" altLang="en-US" sz="2400" dirty="0" err="1"/>
              <a:t>olur</a:t>
            </a:r>
            <a:r>
              <a:rPr lang="en-US" altLang="en-US" sz="2400" dirty="0"/>
              <a:t>. </a:t>
            </a:r>
            <a:r>
              <a:rPr lang="en-US" altLang="en-US" sz="2400" dirty="0" err="1"/>
              <a:t>İki</a:t>
            </a:r>
            <a:r>
              <a:rPr lang="tr-TR" altLang="en-US" sz="2400" dirty="0"/>
              <a:t> </a:t>
            </a:r>
            <a:r>
              <a:rPr lang="en-US" altLang="en-US" sz="2400" dirty="0"/>
              <a:t>kat </a:t>
            </a:r>
            <a:r>
              <a:rPr lang="en-US" altLang="en-US" sz="2400" dirty="0" err="1"/>
              <a:t>daha</a:t>
            </a:r>
            <a:r>
              <a:rPr lang="en-US" altLang="en-US" sz="2400" dirty="0"/>
              <a:t> </a:t>
            </a:r>
            <a:r>
              <a:rPr lang="en-US" altLang="en-US" sz="2400" dirty="0" err="1"/>
              <a:t>fazla</a:t>
            </a:r>
            <a:r>
              <a:rPr lang="en-US" altLang="en-US" sz="2400" dirty="0"/>
              <a:t> </a:t>
            </a:r>
            <a:r>
              <a:rPr lang="en-US" altLang="en-US" sz="2400" dirty="0" err="1"/>
              <a:t>veri</a:t>
            </a:r>
            <a:r>
              <a:rPr lang="en-US" altLang="en-US" sz="2400" dirty="0"/>
              <a:t> </a:t>
            </a:r>
            <a:r>
              <a:rPr lang="en-US" altLang="en-US" sz="2400" dirty="0" err="1"/>
              <a:t>iletilir</a:t>
            </a:r>
            <a:r>
              <a:rPr lang="en-US" altLang="en-US" sz="2400" dirty="0"/>
              <a:t>.</a:t>
            </a:r>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43</a:t>
            </a:fld>
            <a:endParaRPr lang="en-US" altLang="en-US" sz="1100">
              <a:solidFill>
                <a:srgbClr val="AAAAAA"/>
              </a:solidFill>
            </a:endParaRPr>
          </a:p>
        </p:txBody>
      </p:sp>
      <p:sp>
        <p:nvSpPr>
          <p:cNvPr id="7" name="Metin kutusu 6">
            <a:extLst>
              <a:ext uri="{FF2B5EF4-FFF2-40B4-BE49-F238E27FC236}">
                <a16:creationId xmlns:a16="http://schemas.microsoft.com/office/drawing/2014/main" id="{9BCC4B56-7F27-4E65-B0A0-8686FB07842B}"/>
              </a:ext>
            </a:extLst>
          </p:cNvPr>
          <p:cNvSpPr txBox="1"/>
          <p:nvPr/>
        </p:nvSpPr>
        <p:spPr>
          <a:xfrm>
            <a:off x="695325" y="349251"/>
            <a:ext cx="6905625" cy="707886"/>
          </a:xfrm>
          <a:prstGeom prst="rect">
            <a:avLst/>
          </a:prstGeom>
          <a:noFill/>
        </p:spPr>
        <p:txBody>
          <a:bodyPr wrap="square">
            <a:spAutoFit/>
          </a:bodyPr>
          <a:lstStyle/>
          <a:p>
            <a:r>
              <a:rPr lang="tr-TR" altLang="en-US" sz="4000" dirty="0">
                <a:solidFill>
                  <a:schemeClr val="tx2"/>
                </a:solidFill>
              </a:rPr>
              <a:t>802.11n Standardı</a:t>
            </a:r>
            <a:endParaRPr lang="tr-TR" sz="4000" dirty="0">
              <a:solidFill>
                <a:schemeClr val="tx2"/>
              </a:solidFill>
            </a:endParaRPr>
          </a:p>
        </p:txBody>
      </p:sp>
    </p:spTree>
    <p:extLst>
      <p:ext uri="{BB962C8B-B14F-4D97-AF65-F5344CB8AC3E}">
        <p14:creationId xmlns:p14="http://schemas.microsoft.com/office/powerpoint/2010/main" val="7018982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44</a:t>
            </a:fld>
            <a:endParaRPr lang="en-US" altLang="en-US" sz="1100">
              <a:solidFill>
                <a:srgbClr val="AAAAAA"/>
              </a:solidFill>
            </a:endParaRPr>
          </a:p>
        </p:txBody>
      </p:sp>
      <p:sp>
        <p:nvSpPr>
          <p:cNvPr id="7" name="Metin kutusu 6">
            <a:extLst>
              <a:ext uri="{FF2B5EF4-FFF2-40B4-BE49-F238E27FC236}">
                <a16:creationId xmlns:a16="http://schemas.microsoft.com/office/drawing/2014/main" id="{9BCC4B56-7F27-4E65-B0A0-8686FB07842B}"/>
              </a:ext>
            </a:extLst>
          </p:cNvPr>
          <p:cNvSpPr txBox="1"/>
          <p:nvPr/>
        </p:nvSpPr>
        <p:spPr>
          <a:xfrm>
            <a:off x="695325" y="349251"/>
            <a:ext cx="8086725" cy="646331"/>
          </a:xfrm>
          <a:prstGeom prst="rect">
            <a:avLst/>
          </a:prstGeom>
          <a:noFill/>
        </p:spPr>
        <p:txBody>
          <a:bodyPr wrap="square">
            <a:spAutoFit/>
          </a:bodyPr>
          <a:lstStyle/>
          <a:p>
            <a:r>
              <a:rPr lang="tr-TR" altLang="en-US" sz="3600" dirty="0">
                <a:solidFill>
                  <a:schemeClr val="tx2"/>
                </a:solidFill>
              </a:rPr>
              <a:t>802.11 Yaygın Standartların Karşılaştırması</a:t>
            </a:r>
            <a:endParaRPr lang="tr-TR" sz="3600" dirty="0">
              <a:solidFill>
                <a:schemeClr val="tx2"/>
              </a:solidFill>
            </a:endParaRPr>
          </a:p>
        </p:txBody>
      </p:sp>
      <p:pic>
        <p:nvPicPr>
          <p:cNvPr id="3" name="Resim 2">
            <a:extLst>
              <a:ext uri="{FF2B5EF4-FFF2-40B4-BE49-F238E27FC236}">
                <a16:creationId xmlns:a16="http://schemas.microsoft.com/office/drawing/2014/main" id="{0665EF84-9885-4180-9C3E-35EEEC28D263}"/>
              </a:ext>
            </a:extLst>
          </p:cNvPr>
          <p:cNvPicPr>
            <a:picLocks noChangeAspect="1"/>
          </p:cNvPicPr>
          <p:nvPr/>
        </p:nvPicPr>
        <p:blipFill>
          <a:blip r:embed="rId3"/>
          <a:stretch>
            <a:fillRect/>
          </a:stretch>
        </p:blipFill>
        <p:spPr>
          <a:xfrm>
            <a:off x="371475" y="1685925"/>
            <a:ext cx="8401050" cy="3486150"/>
          </a:xfrm>
          <a:prstGeom prst="rect">
            <a:avLst/>
          </a:prstGeom>
        </p:spPr>
      </p:pic>
    </p:spTree>
    <p:extLst>
      <p:ext uri="{BB962C8B-B14F-4D97-AF65-F5344CB8AC3E}">
        <p14:creationId xmlns:p14="http://schemas.microsoft.com/office/powerpoint/2010/main" val="8040917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Rectangle 2"/>
          <p:cNvSpPr>
            <a:spLocks noGrp="1" noChangeArrowheads="1"/>
          </p:cNvSpPr>
          <p:nvPr>
            <p:ph type="title"/>
          </p:nvPr>
        </p:nvSpPr>
        <p:spPr/>
        <p:txBody>
          <a:bodyPr>
            <a:normAutofit/>
          </a:bodyPr>
          <a:lstStyle/>
          <a:p>
            <a:r>
              <a:rPr lang="en-US" dirty="0"/>
              <a:t>IEEE 802.11 Features</a:t>
            </a:r>
          </a:p>
        </p:txBody>
      </p:sp>
      <p:sp>
        <p:nvSpPr>
          <p:cNvPr id="294915" name="Rectangle 3"/>
          <p:cNvSpPr>
            <a:spLocks noGrp="1" noChangeArrowheads="1"/>
          </p:cNvSpPr>
          <p:nvPr>
            <p:ph type="body" idx="1"/>
          </p:nvPr>
        </p:nvSpPr>
        <p:spPr>
          <a:xfrm>
            <a:off x="457200" y="1600200"/>
            <a:ext cx="8229600" cy="4983162"/>
          </a:xfrm>
        </p:spPr>
        <p:txBody>
          <a:bodyPr>
            <a:normAutofit fontScale="77500" lnSpcReduction="20000"/>
          </a:bodyPr>
          <a:lstStyle/>
          <a:p>
            <a:r>
              <a:rPr lang="en-US" sz="2200" dirty="0"/>
              <a:t>Original IEEE 802.11-1997 was at 1 and 2 Mbps. </a:t>
            </a:r>
            <a:br>
              <a:rPr lang="en-US" sz="2200" dirty="0"/>
            </a:br>
            <a:r>
              <a:rPr lang="en-US" sz="2200" dirty="0"/>
              <a:t>Newer versions at 11 Mbps, 54 Mbps, 108 Mbps, 200 Mbps,...</a:t>
            </a:r>
          </a:p>
          <a:p>
            <a:r>
              <a:rPr lang="en-US" sz="2200" dirty="0"/>
              <a:t>All versions use “License-exempt” spectrum</a:t>
            </a:r>
          </a:p>
          <a:p>
            <a:pPr lvl="1"/>
            <a:r>
              <a:rPr lang="en-US" sz="2200" dirty="0"/>
              <a:t>No licensing needed – Four microwave bands</a:t>
            </a:r>
          </a:p>
          <a:p>
            <a:pPr lvl="2"/>
            <a:r>
              <a:rPr lang="en-US" sz="2200" dirty="0"/>
              <a:t>902-928 MHz</a:t>
            </a:r>
          </a:p>
          <a:p>
            <a:pPr lvl="2"/>
            <a:r>
              <a:rPr lang="en-US" sz="2200" dirty="0"/>
              <a:t>2.4-2.5 GHz</a:t>
            </a:r>
          </a:p>
          <a:p>
            <a:pPr lvl="2"/>
            <a:r>
              <a:rPr lang="en-US" sz="2200" dirty="0"/>
              <a:t>5.725-5.875 GHz</a:t>
            </a:r>
          </a:p>
          <a:p>
            <a:pPr lvl="2"/>
            <a:r>
              <a:rPr lang="en-US" sz="2200" dirty="0"/>
              <a:t>58-64 GHz (60-GHz </a:t>
            </a:r>
            <a:r>
              <a:rPr lang="en-US" sz="2200" dirty="0" err="1"/>
              <a:t>mmWave</a:t>
            </a:r>
            <a:r>
              <a:rPr lang="en-US" sz="2200" dirty="0"/>
              <a:t> bands)</a:t>
            </a:r>
          </a:p>
          <a:p>
            <a:pPr lvl="3"/>
            <a:r>
              <a:rPr lang="en-US" sz="2200" dirty="0"/>
              <a:t>Higher capacity</a:t>
            </a:r>
          </a:p>
          <a:p>
            <a:pPr lvl="3"/>
            <a:r>
              <a:rPr lang="en-US" sz="2200" dirty="0"/>
              <a:t>Less competition</a:t>
            </a:r>
          </a:p>
          <a:p>
            <a:pPr lvl="3"/>
            <a:r>
              <a:rPr lang="en-US" sz="2200" dirty="0"/>
              <a:t>More expensive equipment</a:t>
            </a:r>
          </a:p>
          <a:p>
            <a:pPr lvl="1"/>
            <a:r>
              <a:rPr lang="en-US" sz="2200" dirty="0"/>
              <a:t>Supports multiple priorities</a:t>
            </a:r>
          </a:p>
          <a:p>
            <a:pPr lvl="1"/>
            <a:r>
              <a:rPr lang="en-US" sz="2200" dirty="0"/>
              <a:t>Supports time-critical and data traffic</a:t>
            </a:r>
          </a:p>
          <a:p>
            <a:pPr lvl="1"/>
            <a:r>
              <a:rPr lang="en-US" sz="2200" dirty="0"/>
              <a:t>Power management allows a node to doze off</a:t>
            </a:r>
          </a:p>
          <a:p>
            <a:pPr lvl="1"/>
            <a:r>
              <a:rPr lang="en-US" sz="2400" dirty="0"/>
              <a:t>Need ways to share spectrum among multiple users and multiple LANs Spread Spectrum  (CDMA)</a:t>
            </a:r>
          </a:p>
          <a:p>
            <a:pPr lvl="1"/>
            <a:r>
              <a:rPr lang="en-US" sz="2200" dirty="0"/>
              <a:t>Spread spectrum</a:t>
            </a:r>
          </a:p>
          <a:p>
            <a:pPr lvl="2"/>
            <a:r>
              <a:rPr lang="en-US" sz="2200" dirty="0"/>
              <a:t>DSSS CDMA or OFDM</a:t>
            </a:r>
          </a:p>
          <a:p>
            <a:pPr lvl="2"/>
            <a:r>
              <a:rPr lang="en-US" sz="2200" dirty="0"/>
              <a:t>Over 1 Gbps possible with OFDM, channel bonding, and MIMO</a:t>
            </a:r>
          </a:p>
          <a:p>
            <a:pPr lvl="1"/>
            <a:endParaRPr lang="en-US" sz="2200" dirty="0"/>
          </a:p>
          <a:p>
            <a:pPr lvl="2"/>
            <a:endParaRPr lang="en-US" sz="2200" dirty="0"/>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45</a:t>
            </a:fld>
            <a:endParaRPr lang="en-US" dirty="0"/>
          </a:p>
        </p:txBody>
      </p:sp>
    </p:spTree>
    <p:extLst>
      <p:ext uri="{BB962C8B-B14F-4D97-AF65-F5344CB8AC3E}">
        <p14:creationId xmlns:p14="http://schemas.microsoft.com/office/powerpoint/2010/main" val="21593724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Content Placeholder 1">
            <a:extLst>
              <a:ext uri="{FF2B5EF4-FFF2-40B4-BE49-F238E27FC236}">
                <a16:creationId xmlns:a16="http://schemas.microsoft.com/office/drawing/2014/main" id="{EB3E04DF-0257-4DA8-AB2B-B90C8398F347}"/>
              </a:ext>
            </a:extLst>
          </p:cNvPr>
          <p:cNvSpPr>
            <a:spLocks noGrp="1"/>
          </p:cNvSpPr>
          <p:nvPr>
            <p:ph idx="1"/>
          </p:nvPr>
        </p:nvSpPr>
        <p:spPr>
          <a:xfrm>
            <a:off x="457200" y="1493838"/>
            <a:ext cx="8229600" cy="4525962"/>
          </a:xfrm>
        </p:spPr>
        <p:txBody>
          <a:bodyPr/>
          <a:lstStyle/>
          <a:p>
            <a:pPr marL="160337" indent="0">
              <a:buNone/>
            </a:pPr>
            <a:r>
              <a:rPr lang="en-US" altLang="en-US" dirty="0"/>
              <a:t>ISM Bands: Industrial, Scientific, and Medical bands. License exempt</a:t>
            </a:r>
          </a:p>
        </p:txBody>
      </p:sp>
      <p:sp>
        <p:nvSpPr>
          <p:cNvPr id="19459" name="Title 2">
            <a:extLst>
              <a:ext uri="{FF2B5EF4-FFF2-40B4-BE49-F238E27FC236}">
                <a16:creationId xmlns:a16="http://schemas.microsoft.com/office/drawing/2014/main" id="{BB4E5A13-56E5-471F-BB30-B92165727098}"/>
              </a:ext>
            </a:extLst>
          </p:cNvPr>
          <p:cNvSpPr>
            <a:spLocks noGrp="1"/>
          </p:cNvSpPr>
          <p:nvPr>
            <p:ph type="title"/>
          </p:nvPr>
        </p:nvSpPr>
        <p:spPr/>
        <p:txBody>
          <a:bodyPr>
            <a:normAutofit/>
          </a:bodyPr>
          <a:lstStyle/>
          <a:p>
            <a:r>
              <a:rPr lang="en-US" dirty="0"/>
              <a:t>IEEE 802.11 Features</a:t>
            </a:r>
            <a:endParaRPr lang="en-US" altLang="en-US" dirty="0"/>
          </a:p>
        </p:txBody>
      </p:sp>
      <p:sp>
        <p:nvSpPr>
          <p:cNvPr id="19460" name="Slide Number Placeholder 3">
            <a:extLst>
              <a:ext uri="{FF2B5EF4-FFF2-40B4-BE49-F238E27FC236}">
                <a16:creationId xmlns:a16="http://schemas.microsoft.com/office/drawing/2014/main" id="{138E103A-5BC1-48B6-9F23-E79BDDAADDEC}"/>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46</a:t>
            </a:fld>
            <a:endParaRPr lang="en-US" altLang="en-US" sz="1100">
              <a:solidFill>
                <a:srgbClr val="AAAAAA"/>
              </a:solidFill>
            </a:endParaRPr>
          </a:p>
        </p:txBody>
      </p:sp>
      <p:pic>
        <p:nvPicPr>
          <p:cNvPr id="19461" name="Picture 4">
            <a:extLst>
              <a:ext uri="{FF2B5EF4-FFF2-40B4-BE49-F238E27FC236}">
                <a16:creationId xmlns:a16="http://schemas.microsoft.com/office/drawing/2014/main" id="{50A37498-9B76-49BA-82A8-19F28E3551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723" t="41112" r="15378" b="23334"/>
          <a:stretch>
            <a:fillRect/>
          </a:stretch>
        </p:blipFill>
        <p:spPr bwMode="auto">
          <a:xfrm>
            <a:off x="1143000" y="2536825"/>
            <a:ext cx="6781800" cy="401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11187"/>
          </a:xfrm>
        </p:spPr>
        <p:txBody>
          <a:bodyPr>
            <a:normAutofit fontScale="90000"/>
          </a:bodyPr>
          <a:lstStyle/>
          <a:p>
            <a:r>
              <a:rPr lang="en-US" dirty="0"/>
              <a:t>IEEE 802.11 </a:t>
            </a:r>
            <a:r>
              <a:rPr lang="en-US" dirty="0" err="1"/>
              <a:t>Terimleri</a:t>
            </a:r>
            <a:endParaRPr lang="en-US" dirty="0"/>
          </a:p>
        </p:txBody>
      </p:sp>
      <p:sp>
        <p:nvSpPr>
          <p:cNvPr id="3" name="Content Placeholder 2"/>
          <p:cNvSpPr>
            <a:spLocks noGrp="1"/>
          </p:cNvSpPr>
          <p:nvPr>
            <p:ph idx="1"/>
          </p:nvPr>
        </p:nvSpPr>
        <p:spPr>
          <a:xfrm>
            <a:off x="0" y="819150"/>
            <a:ext cx="9144000" cy="5638800"/>
          </a:xfrm>
        </p:spPr>
        <p:txBody>
          <a:bodyPr>
            <a:normAutofit/>
          </a:bodyPr>
          <a:lstStyle/>
          <a:p>
            <a:r>
              <a:rPr lang="en-US" sz="2000" dirty="0"/>
              <a:t>Service Set Identifier (SSID): Service set identifier (SSID) is the logical name of wireless networks. It is used to tell wireless clients which wireless LAN they belong to and which other devices they can communicate with. Service set identifier, upper/lowercase, up to 32 characters</a:t>
            </a:r>
          </a:p>
          <a:p>
            <a:r>
              <a:rPr lang="en-US" sz="2000" dirty="0"/>
              <a:t>is a case-sensitive, alphanumeric string.</a:t>
            </a:r>
          </a:p>
          <a:p>
            <a:r>
              <a:rPr lang="en-US" sz="2000" dirty="0"/>
              <a:t>SSIDs are designed to be a unique name to distinguish between multiple Wi-Fi networks in the area so it can connect to the correct one.</a:t>
            </a:r>
            <a:endParaRPr lang="tr-TR" sz="2000" dirty="0"/>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47</a:t>
            </a:fld>
            <a:endParaRPr lang="en-US" sz="1200" dirty="0">
              <a:latin typeface="Times New Roman"/>
              <a:cs typeface="Times New Roman"/>
            </a:endParaRPr>
          </a:p>
        </p:txBody>
      </p:sp>
      <p:pic>
        <p:nvPicPr>
          <p:cNvPr id="6" name="Resim 5">
            <a:extLst>
              <a:ext uri="{FF2B5EF4-FFF2-40B4-BE49-F238E27FC236}">
                <a16:creationId xmlns:a16="http://schemas.microsoft.com/office/drawing/2014/main" id="{FE5D93DC-7AE0-4289-BCC3-ADB7B55D270A}"/>
              </a:ext>
            </a:extLst>
          </p:cNvPr>
          <p:cNvPicPr>
            <a:picLocks noChangeAspect="1"/>
          </p:cNvPicPr>
          <p:nvPr/>
        </p:nvPicPr>
        <p:blipFill>
          <a:blip r:embed="rId3"/>
          <a:stretch>
            <a:fillRect/>
          </a:stretch>
        </p:blipFill>
        <p:spPr>
          <a:xfrm>
            <a:off x="998620" y="3187284"/>
            <a:ext cx="6087979" cy="3157196"/>
          </a:xfrm>
          <a:prstGeom prst="rect">
            <a:avLst/>
          </a:prstGeom>
        </p:spPr>
      </p:pic>
    </p:spTree>
    <p:extLst>
      <p:ext uri="{BB962C8B-B14F-4D97-AF65-F5344CB8AC3E}">
        <p14:creationId xmlns:p14="http://schemas.microsoft.com/office/powerpoint/2010/main" val="26704258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11187"/>
          </a:xfrm>
        </p:spPr>
        <p:txBody>
          <a:bodyPr>
            <a:normAutofit fontScale="90000"/>
          </a:bodyPr>
          <a:lstStyle/>
          <a:p>
            <a:r>
              <a:rPr lang="en-US" dirty="0"/>
              <a:t>IEEE 802.11 </a:t>
            </a:r>
            <a:r>
              <a:rPr lang="en-US" dirty="0" err="1"/>
              <a:t>Terimleri</a:t>
            </a:r>
            <a:endParaRPr lang="en-US" dirty="0"/>
          </a:p>
        </p:txBody>
      </p:sp>
      <p:sp>
        <p:nvSpPr>
          <p:cNvPr id="3" name="Content Placeholder 2"/>
          <p:cNvSpPr>
            <a:spLocks noGrp="1"/>
          </p:cNvSpPr>
          <p:nvPr>
            <p:ph idx="1"/>
          </p:nvPr>
        </p:nvSpPr>
        <p:spPr>
          <a:xfrm>
            <a:off x="0" y="819150"/>
            <a:ext cx="9144000" cy="5638800"/>
          </a:xfrm>
        </p:spPr>
        <p:txBody>
          <a:bodyPr>
            <a:normAutofit fontScale="92500" lnSpcReduction="20000"/>
          </a:bodyPr>
          <a:lstStyle/>
          <a:p>
            <a:r>
              <a:rPr lang="en-US" sz="2000" dirty="0" err="1">
                <a:solidFill>
                  <a:srgbClr val="FF0000"/>
                </a:solidFill>
              </a:rPr>
              <a:t>Erişim</a:t>
            </a:r>
            <a:r>
              <a:rPr lang="en-US" sz="2000" dirty="0">
                <a:solidFill>
                  <a:srgbClr val="FF0000"/>
                </a:solidFill>
              </a:rPr>
              <a:t> </a:t>
            </a:r>
            <a:r>
              <a:rPr lang="en-US" sz="2000" dirty="0" err="1">
                <a:solidFill>
                  <a:srgbClr val="FF0000"/>
                </a:solidFill>
              </a:rPr>
              <a:t>noktası</a:t>
            </a:r>
            <a:r>
              <a:rPr lang="en-US" sz="2000" dirty="0">
                <a:solidFill>
                  <a:srgbClr val="FF0000"/>
                </a:solidFill>
              </a:rPr>
              <a:t> (Access Point– AP): </a:t>
            </a:r>
            <a:r>
              <a:rPr lang="en-US" sz="2000" dirty="0" err="1"/>
              <a:t>İstasyon</a:t>
            </a:r>
            <a:r>
              <a:rPr lang="en-US" sz="2000" dirty="0"/>
              <a:t> </a:t>
            </a:r>
            <a:r>
              <a:rPr lang="en-US" sz="2000" dirty="0" err="1"/>
              <a:t>işlevlerine</a:t>
            </a:r>
            <a:r>
              <a:rPr lang="en-US" sz="2000" dirty="0"/>
              <a:t> </a:t>
            </a:r>
            <a:r>
              <a:rPr lang="en-US" sz="2000" dirty="0" err="1"/>
              <a:t>sahip</a:t>
            </a:r>
            <a:r>
              <a:rPr lang="en-US" sz="2000" dirty="0"/>
              <a:t> </a:t>
            </a:r>
            <a:r>
              <a:rPr lang="en-US" sz="2000" dirty="0" err="1"/>
              <a:t>olan</a:t>
            </a:r>
            <a:r>
              <a:rPr lang="en-US" sz="2000" dirty="0"/>
              <a:t> </a:t>
            </a:r>
            <a:r>
              <a:rPr lang="en-US" sz="2000" dirty="0" err="1"/>
              <a:t>ve</a:t>
            </a:r>
            <a:r>
              <a:rPr lang="en-US" sz="2000" dirty="0"/>
              <a:t> </a:t>
            </a:r>
            <a:r>
              <a:rPr lang="en-US" sz="2000" dirty="0" err="1"/>
              <a:t>kablosuz</a:t>
            </a:r>
            <a:r>
              <a:rPr lang="en-US" sz="2000" dirty="0"/>
              <a:t> </a:t>
            </a:r>
            <a:r>
              <a:rPr lang="en-US" sz="2000" dirty="0" err="1"/>
              <a:t>ortam</a:t>
            </a:r>
            <a:r>
              <a:rPr lang="en-US" sz="2000" dirty="0"/>
              <a:t> </a:t>
            </a:r>
            <a:r>
              <a:rPr lang="en-US" sz="2000" dirty="0" err="1"/>
              <a:t>üzerinden</a:t>
            </a:r>
            <a:r>
              <a:rPr lang="en-US" sz="2000" dirty="0"/>
              <a:t> </a:t>
            </a:r>
            <a:r>
              <a:rPr lang="en-US" sz="2000" dirty="0" err="1"/>
              <a:t>kimliklerini</a:t>
            </a:r>
            <a:r>
              <a:rPr lang="en-US" sz="2000" dirty="0"/>
              <a:t> </a:t>
            </a:r>
            <a:r>
              <a:rPr lang="en-US" sz="2000" dirty="0" err="1"/>
              <a:t>tanıtmış</a:t>
            </a:r>
            <a:r>
              <a:rPr lang="en-US" sz="2000" dirty="0"/>
              <a:t> </a:t>
            </a:r>
            <a:r>
              <a:rPr lang="en-US" sz="2000" dirty="0" err="1"/>
              <a:t>olan</a:t>
            </a:r>
            <a:r>
              <a:rPr lang="en-US" sz="2000" dirty="0"/>
              <a:t> (</a:t>
            </a:r>
            <a:r>
              <a:rPr lang="en-US" sz="2000" dirty="0" err="1"/>
              <a:t>ilişkilendirilmiş</a:t>
            </a:r>
            <a:r>
              <a:rPr lang="tr-TR" sz="2000" dirty="0"/>
              <a:t> </a:t>
            </a:r>
            <a:r>
              <a:rPr lang="en-US" sz="2000" dirty="0" err="1"/>
              <a:t>olan</a:t>
            </a:r>
            <a:r>
              <a:rPr lang="en-US" sz="2000" dirty="0"/>
              <a:t>) </a:t>
            </a:r>
            <a:r>
              <a:rPr lang="en-US" sz="2000" dirty="0" err="1"/>
              <a:t>istasyonlar</a:t>
            </a:r>
            <a:r>
              <a:rPr lang="en-US" sz="2000" dirty="0"/>
              <a:t> </a:t>
            </a:r>
            <a:r>
              <a:rPr lang="en-US" sz="2000" dirty="0" err="1"/>
              <a:t>için</a:t>
            </a:r>
            <a:r>
              <a:rPr lang="en-US" sz="2000" dirty="0"/>
              <a:t> </a:t>
            </a:r>
            <a:r>
              <a:rPr lang="en-US" sz="2000" dirty="0" err="1"/>
              <a:t>dağıtım</a:t>
            </a:r>
            <a:r>
              <a:rPr lang="en-US" sz="2000" dirty="0"/>
              <a:t> </a:t>
            </a:r>
            <a:r>
              <a:rPr lang="en-US" sz="2000" dirty="0" err="1"/>
              <a:t>sistemine</a:t>
            </a:r>
            <a:r>
              <a:rPr lang="en-US" sz="2000" dirty="0"/>
              <a:t> </a:t>
            </a:r>
            <a:r>
              <a:rPr lang="en-US" sz="2000" dirty="0" err="1"/>
              <a:t>erişim</a:t>
            </a:r>
            <a:r>
              <a:rPr lang="en-US" sz="2000" dirty="0"/>
              <a:t> </a:t>
            </a:r>
            <a:r>
              <a:rPr lang="en-US" sz="2000" dirty="0" err="1"/>
              <a:t>olanağı</a:t>
            </a:r>
            <a:r>
              <a:rPr lang="en-US" sz="2000" dirty="0"/>
              <a:t> </a:t>
            </a:r>
            <a:r>
              <a:rPr lang="en-US" sz="2000" dirty="0" err="1"/>
              <a:t>sağlayan</a:t>
            </a:r>
            <a:r>
              <a:rPr lang="en-US" sz="2000" dirty="0"/>
              <a:t> </a:t>
            </a:r>
            <a:r>
              <a:rPr lang="en-US" sz="2000" dirty="0" err="1"/>
              <a:t>bir</a:t>
            </a:r>
            <a:r>
              <a:rPr lang="en-US" sz="2000" dirty="0"/>
              <a:t> </a:t>
            </a:r>
            <a:r>
              <a:rPr lang="en-US" sz="2000" dirty="0" err="1"/>
              <a:t>birimdir</a:t>
            </a:r>
            <a:r>
              <a:rPr lang="en-US" sz="2000" dirty="0"/>
              <a:t>. </a:t>
            </a:r>
            <a:r>
              <a:rPr lang="en-US" sz="2000" dirty="0" err="1"/>
              <a:t>Erişim</a:t>
            </a:r>
            <a:r>
              <a:rPr lang="en-US" sz="2000" dirty="0"/>
              <a:t> </a:t>
            </a:r>
            <a:r>
              <a:rPr lang="en-US" sz="2000" dirty="0" err="1"/>
              <a:t>noktası</a:t>
            </a:r>
            <a:r>
              <a:rPr lang="en-US" sz="2000" dirty="0"/>
              <a:t>, BSS </a:t>
            </a:r>
            <a:r>
              <a:rPr lang="en-US" sz="2000" dirty="0" err="1"/>
              <a:t>ile</a:t>
            </a:r>
            <a:r>
              <a:rPr lang="en-US" sz="2000" dirty="0"/>
              <a:t> DS </a:t>
            </a:r>
            <a:r>
              <a:rPr lang="en-US" sz="2000" dirty="0" err="1"/>
              <a:t>arasında</a:t>
            </a:r>
            <a:r>
              <a:rPr lang="en-US" sz="2000" dirty="0"/>
              <a:t> </a:t>
            </a:r>
            <a:r>
              <a:rPr lang="en-US" sz="2000" dirty="0" err="1"/>
              <a:t>köprü</a:t>
            </a:r>
            <a:r>
              <a:rPr lang="en-US" sz="2000" dirty="0"/>
              <a:t> (bridge) </a:t>
            </a:r>
            <a:r>
              <a:rPr lang="en-US" sz="2000" dirty="0" err="1"/>
              <a:t>işlevi</a:t>
            </a:r>
            <a:r>
              <a:rPr lang="tr-TR" sz="2000" dirty="0"/>
              <a:t> </a:t>
            </a:r>
            <a:r>
              <a:rPr lang="en-US" sz="2000" dirty="0" err="1"/>
              <a:t>yapar</a:t>
            </a:r>
            <a:r>
              <a:rPr lang="en-US" sz="2000" dirty="0"/>
              <a:t>. </a:t>
            </a:r>
            <a:r>
              <a:rPr lang="en-US" sz="2000" dirty="0" err="1"/>
              <a:t>Hücresel</a:t>
            </a:r>
            <a:r>
              <a:rPr lang="en-US" sz="2000" dirty="0"/>
              <a:t> </a:t>
            </a:r>
            <a:r>
              <a:rPr lang="en-US" sz="2000" dirty="0" err="1"/>
              <a:t>ağlardaki</a:t>
            </a:r>
            <a:r>
              <a:rPr lang="en-US" sz="2000" dirty="0"/>
              <a:t> </a:t>
            </a:r>
            <a:r>
              <a:rPr lang="en-US" sz="2000" dirty="0" err="1"/>
              <a:t>baz</a:t>
            </a:r>
            <a:r>
              <a:rPr lang="en-US" sz="2000" dirty="0"/>
              <a:t> </a:t>
            </a:r>
            <a:r>
              <a:rPr lang="en-US" sz="2000" dirty="0" err="1"/>
              <a:t>istasyonuna</a:t>
            </a:r>
            <a:r>
              <a:rPr lang="en-US" sz="2000" dirty="0"/>
              <a:t> </a:t>
            </a:r>
            <a:r>
              <a:rPr lang="en-US" sz="2000" dirty="0" err="1"/>
              <a:t>benzetilebilir</a:t>
            </a:r>
            <a:r>
              <a:rPr lang="en-US" sz="2000" dirty="0"/>
              <a:t>.</a:t>
            </a:r>
            <a:endParaRPr lang="tr-TR" sz="2000" dirty="0"/>
          </a:p>
          <a:p>
            <a:endParaRPr lang="en-US" sz="2000" dirty="0"/>
          </a:p>
          <a:p>
            <a:r>
              <a:rPr lang="en-US" sz="2000" dirty="0" err="1">
                <a:solidFill>
                  <a:srgbClr val="FF0000"/>
                </a:solidFill>
              </a:rPr>
              <a:t>Temel</a:t>
            </a:r>
            <a:r>
              <a:rPr lang="en-US" sz="2000" dirty="0">
                <a:solidFill>
                  <a:srgbClr val="FF0000"/>
                </a:solidFill>
              </a:rPr>
              <a:t> </a:t>
            </a:r>
            <a:r>
              <a:rPr lang="en-US" sz="2000" dirty="0" err="1">
                <a:solidFill>
                  <a:srgbClr val="FF0000"/>
                </a:solidFill>
              </a:rPr>
              <a:t>hizmet</a:t>
            </a:r>
            <a:r>
              <a:rPr lang="en-US" sz="2000" dirty="0">
                <a:solidFill>
                  <a:srgbClr val="FF0000"/>
                </a:solidFill>
              </a:rPr>
              <a:t> </a:t>
            </a:r>
            <a:r>
              <a:rPr lang="en-US" sz="2000" dirty="0" err="1">
                <a:solidFill>
                  <a:srgbClr val="FF0000"/>
                </a:solidFill>
              </a:rPr>
              <a:t>kumesi</a:t>
            </a:r>
            <a:r>
              <a:rPr lang="en-US" sz="2000" dirty="0">
                <a:solidFill>
                  <a:srgbClr val="FF0000"/>
                </a:solidFill>
              </a:rPr>
              <a:t> (Basic Service Set–BSS):</a:t>
            </a:r>
            <a:r>
              <a:rPr lang="en-US" sz="2000" dirty="0" err="1"/>
              <a:t>Birbirini</a:t>
            </a:r>
            <a:r>
              <a:rPr lang="en-US" sz="2000" dirty="0"/>
              <a:t> </a:t>
            </a:r>
            <a:r>
              <a:rPr lang="en-US" sz="2000" dirty="0" err="1"/>
              <a:t>tanıyan</a:t>
            </a:r>
            <a:r>
              <a:rPr lang="en-US" sz="2000" dirty="0"/>
              <a:t> </a:t>
            </a:r>
            <a:r>
              <a:rPr lang="en-US" sz="2000" dirty="0" err="1"/>
              <a:t>ve</a:t>
            </a:r>
            <a:r>
              <a:rPr lang="en-US" sz="2000" dirty="0"/>
              <a:t> </a:t>
            </a:r>
            <a:r>
              <a:rPr lang="en-US" sz="2000" dirty="0" err="1"/>
              <a:t>birbiriyle</a:t>
            </a:r>
            <a:r>
              <a:rPr lang="en-US" sz="2000" dirty="0"/>
              <a:t> </a:t>
            </a:r>
            <a:r>
              <a:rPr lang="en-US" sz="2000" dirty="0" err="1"/>
              <a:t>iletişim</a:t>
            </a:r>
            <a:r>
              <a:rPr lang="en-US" sz="2000" dirty="0"/>
              <a:t> </a:t>
            </a:r>
            <a:r>
              <a:rPr lang="en-US" sz="2000" dirty="0" err="1"/>
              <a:t>kuran</a:t>
            </a:r>
            <a:r>
              <a:rPr lang="en-US" sz="2000" dirty="0"/>
              <a:t> </a:t>
            </a:r>
            <a:r>
              <a:rPr lang="en-US" sz="2000" dirty="0" err="1"/>
              <a:t>iki</a:t>
            </a:r>
            <a:r>
              <a:rPr lang="en-US" sz="2000" dirty="0"/>
              <a:t> </a:t>
            </a:r>
            <a:r>
              <a:rPr lang="en-US" sz="2000" dirty="0" err="1"/>
              <a:t>ya</a:t>
            </a:r>
            <a:r>
              <a:rPr lang="en-US" sz="2000" dirty="0"/>
              <a:t> da </a:t>
            </a:r>
            <a:r>
              <a:rPr lang="en-US" sz="2000" dirty="0" err="1"/>
              <a:t>daha</a:t>
            </a:r>
            <a:r>
              <a:rPr lang="en-US" sz="2000" dirty="0"/>
              <a:t> </a:t>
            </a:r>
            <a:r>
              <a:rPr lang="en-US" sz="2000" dirty="0" err="1"/>
              <a:t>fazla</a:t>
            </a:r>
            <a:r>
              <a:rPr lang="en-US" sz="2000" dirty="0"/>
              <a:t> </a:t>
            </a:r>
            <a:r>
              <a:rPr lang="en-US" sz="2000" dirty="0" err="1"/>
              <a:t>kablosuz</a:t>
            </a:r>
            <a:r>
              <a:rPr lang="en-US" sz="2000" dirty="0"/>
              <a:t> </a:t>
            </a:r>
            <a:r>
              <a:rPr lang="en-US" sz="2000" dirty="0" err="1"/>
              <a:t>düğümden</a:t>
            </a:r>
            <a:r>
              <a:rPr lang="en-US" sz="2000" dirty="0"/>
              <a:t> </a:t>
            </a:r>
            <a:r>
              <a:rPr lang="en-US" sz="2000" dirty="0" err="1"/>
              <a:t>ya</a:t>
            </a:r>
            <a:r>
              <a:rPr lang="en-US" sz="2000" dirty="0"/>
              <a:t> da </a:t>
            </a:r>
            <a:r>
              <a:rPr lang="en-US" sz="2000" dirty="0" err="1"/>
              <a:t>istasyondan</a:t>
            </a:r>
            <a:r>
              <a:rPr lang="en-US" sz="2000" dirty="0"/>
              <a:t> </a:t>
            </a:r>
            <a:r>
              <a:rPr lang="en-US" sz="2000" dirty="0" err="1"/>
              <a:t>oluşur</a:t>
            </a:r>
            <a:r>
              <a:rPr lang="en-US" sz="2000" dirty="0"/>
              <a:t>.</a:t>
            </a:r>
            <a:r>
              <a:rPr lang="tr-TR" sz="2000" dirty="0"/>
              <a:t> Bağımlı yada bağımsız olabilir. Arada herhangi bir cihaza ihtiyaç duymadan iletişim kuran cihazlar </a:t>
            </a:r>
            <a:r>
              <a:rPr lang="tr-TR" sz="2000" dirty="0" err="1"/>
              <a:t>bağımısz</a:t>
            </a:r>
            <a:r>
              <a:rPr lang="tr-TR" sz="2000" dirty="0"/>
              <a:t> BSS kullanır. Buna örnek olarak Ad-hoc ağlar </a:t>
            </a:r>
            <a:r>
              <a:rPr lang="tr-TR" sz="2000" dirty="0" err="1"/>
              <a:t>verilebilr</a:t>
            </a:r>
            <a:r>
              <a:rPr lang="tr-TR" sz="2000" dirty="0"/>
              <a:t>.</a:t>
            </a:r>
          </a:p>
          <a:p>
            <a:endParaRPr lang="en-US" sz="2000" dirty="0"/>
          </a:p>
          <a:p>
            <a:r>
              <a:rPr lang="en-US" sz="2000" dirty="0" err="1">
                <a:solidFill>
                  <a:srgbClr val="FF0000"/>
                </a:solidFill>
              </a:rPr>
              <a:t>Eşgüdüm</a:t>
            </a:r>
            <a:r>
              <a:rPr lang="en-US" sz="2000" dirty="0">
                <a:solidFill>
                  <a:srgbClr val="FF0000"/>
                </a:solidFill>
              </a:rPr>
              <a:t> </a:t>
            </a:r>
            <a:r>
              <a:rPr lang="en-US" sz="2000" dirty="0" err="1">
                <a:solidFill>
                  <a:srgbClr val="FF0000"/>
                </a:solidFill>
              </a:rPr>
              <a:t>işlevi</a:t>
            </a:r>
            <a:r>
              <a:rPr lang="en-US" sz="2000" dirty="0">
                <a:solidFill>
                  <a:srgbClr val="FF0000"/>
                </a:solidFill>
              </a:rPr>
              <a:t> (Coordination Function): </a:t>
            </a:r>
            <a:r>
              <a:rPr lang="en-US" sz="2000" dirty="0"/>
              <a:t>Bir BSS </a:t>
            </a:r>
            <a:r>
              <a:rPr lang="en-US" sz="2000" dirty="0" err="1"/>
              <a:t>içindeki</a:t>
            </a:r>
            <a:r>
              <a:rPr lang="en-US" sz="2000" dirty="0"/>
              <a:t> </a:t>
            </a:r>
            <a:r>
              <a:rPr lang="en-US" sz="2000" dirty="0" err="1"/>
              <a:t>bir</a:t>
            </a:r>
            <a:r>
              <a:rPr lang="en-US" sz="2000" dirty="0"/>
              <a:t> </a:t>
            </a:r>
            <a:r>
              <a:rPr lang="en-US" sz="2000" dirty="0" err="1"/>
              <a:t>istasyonun</a:t>
            </a:r>
            <a:r>
              <a:rPr lang="en-US" sz="2000" dirty="0"/>
              <a:t> ne zaman PDU (</a:t>
            </a:r>
            <a:r>
              <a:rPr lang="en-US" sz="2000" dirty="0" err="1"/>
              <a:t>Protocal</a:t>
            </a:r>
            <a:r>
              <a:rPr lang="en-US" sz="2000" dirty="0"/>
              <a:t> Data Unit: </a:t>
            </a:r>
            <a:r>
              <a:rPr lang="en-US" sz="2000" dirty="0" err="1"/>
              <a:t>Protokol</a:t>
            </a:r>
            <a:r>
              <a:rPr lang="en-US" sz="2000" dirty="0"/>
              <a:t> </a:t>
            </a:r>
            <a:r>
              <a:rPr lang="en-US" sz="2000" dirty="0" err="1"/>
              <a:t>veri</a:t>
            </a:r>
            <a:r>
              <a:rPr lang="en-US" sz="2000" dirty="0"/>
              <a:t> </a:t>
            </a:r>
            <a:r>
              <a:rPr lang="en-US" sz="2000" dirty="0" err="1"/>
              <a:t>birimi</a:t>
            </a:r>
            <a:r>
              <a:rPr lang="en-US" sz="2000" dirty="0"/>
              <a:t>)</a:t>
            </a:r>
            <a:r>
              <a:rPr lang="tr-TR" sz="2000" dirty="0"/>
              <a:t> </a:t>
            </a:r>
            <a:r>
              <a:rPr lang="en-US" sz="2000" dirty="0" err="1"/>
              <a:t>gönderebileceğine</a:t>
            </a:r>
            <a:r>
              <a:rPr lang="en-US" sz="2000" dirty="0"/>
              <a:t> </a:t>
            </a:r>
            <a:r>
              <a:rPr lang="en-US" sz="2000" dirty="0" err="1"/>
              <a:t>ve</a:t>
            </a:r>
            <a:r>
              <a:rPr lang="en-US" sz="2000" dirty="0"/>
              <a:t> </a:t>
            </a:r>
            <a:r>
              <a:rPr lang="en-US" sz="2000" dirty="0" err="1"/>
              <a:t>alabileceğine</a:t>
            </a:r>
            <a:r>
              <a:rPr lang="en-US" sz="2000" dirty="0"/>
              <a:t> </a:t>
            </a:r>
            <a:r>
              <a:rPr lang="en-US" sz="2000" dirty="0" err="1"/>
              <a:t>karar</a:t>
            </a:r>
            <a:r>
              <a:rPr lang="en-US" sz="2000" dirty="0"/>
              <a:t> </a:t>
            </a:r>
            <a:r>
              <a:rPr lang="en-US" sz="2000" dirty="0" err="1"/>
              <a:t>veren</a:t>
            </a:r>
            <a:r>
              <a:rPr lang="en-US" sz="2000" dirty="0"/>
              <a:t> </a:t>
            </a:r>
            <a:r>
              <a:rPr lang="en-US" sz="2000" dirty="0" err="1"/>
              <a:t>mantıksal</a:t>
            </a:r>
            <a:r>
              <a:rPr lang="en-US" sz="2000" dirty="0"/>
              <a:t> </a:t>
            </a:r>
            <a:r>
              <a:rPr lang="en-US" sz="2000" dirty="0" err="1"/>
              <a:t>işlevdir</a:t>
            </a:r>
            <a:r>
              <a:rPr lang="en-US" sz="2000" dirty="0"/>
              <a:t>. </a:t>
            </a:r>
            <a:r>
              <a:rPr lang="en-US" sz="2000" dirty="0" err="1"/>
              <a:t>Merkezi</a:t>
            </a:r>
            <a:r>
              <a:rPr lang="en-US" sz="2000" dirty="0"/>
              <a:t> </a:t>
            </a:r>
            <a:r>
              <a:rPr lang="en-US" sz="2000" dirty="0" err="1"/>
              <a:t>eşgüdüm</a:t>
            </a:r>
            <a:r>
              <a:rPr lang="en-US" sz="2000" dirty="0"/>
              <a:t> (centralized coordination) </a:t>
            </a:r>
            <a:r>
              <a:rPr lang="en-US" sz="2000" dirty="0" err="1"/>
              <a:t>ya</a:t>
            </a:r>
            <a:r>
              <a:rPr lang="en-US" sz="2000" dirty="0"/>
              <a:t> da </a:t>
            </a:r>
            <a:r>
              <a:rPr lang="en-US" sz="2000" dirty="0" err="1"/>
              <a:t>dağıtık</a:t>
            </a:r>
            <a:r>
              <a:rPr lang="en-US" sz="2000" dirty="0"/>
              <a:t> </a:t>
            </a:r>
            <a:r>
              <a:rPr lang="en-US" sz="2000" dirty="0" err="1"/>
              <a:t>eşgüdüm</a:t>
            </a:r>
            <a:r>
              <a:rPr lang="tr-TR" sz="2000" dirty="0"/>
              <a:t> </a:t>
            </a:r>
            <a:r>
              <a:rPr lang="en-US" sz="2000" dirty="0"/>
              <a:t>(distributed coordination) </a:t>
            </a:r>
            <a:r>
              <a:rPr lang="en-US" sz="2000" dirty="0" err="1"/>
              <a:t>olmak</a:t>
            </a:r>
            <a:r>
              <a:rPr lang="en-US" sz="2000" dirty="0"/>
              <a:t> </a:t>
            </a:r>
            <a:r>
              <a:rPr lang="en-US" sz="2000" dirty="0" err="1"/>
              <a:t>üzere</a:t>
            </a:r>
            <a:r>
              <a:rPr lang="en-US" sz="2000" dirty="0"/>
              <a:t> </a:t>
            </a:r>
            <a:r>
              <a:rPr lang="en-US" sz="2000" dirty="0" err="1"/>
              <a:t>iki</a:t>
            </a:r>
            <a:r>
              <a:rPr lang="en-US" sz="2000" dirty="0"/>
              <a:t> </a:t>
            </a:r>
            <a:r>
              <a:rPr lang="en-US" sz="2000" dirty="0" err="1"/>
              <a:t>türdür</a:t>
            </a:r>
            <a:r>
              <a:rPr lang="en-US" sz="2000" dirty="0"/>
              <a:t>.</a:t>
            </a:r>
            <a:endParaRPr lang="tr-TR" sz="2000" dirty="0"/>
          </a:p>
          <a:p>
            <a:endParaRPr lang="tr-TR" sz="2000" dirty="0"/>
          </a:p>
          <a:p>
            <a:r>
              <a:rPr lang="en-US" sz="2000" dirty="0" err="1">
                <a:solidFill>
                  <a:srgbClr val="FF0000"/>
                </a:solidFill>
              </a:rPr>
              <a:t>Dağıtım</a:t>
            </a:r>
            <a:r>
              <a:rPr lang="en-US" sz="2000" dirty="0">
                <a:solidFill>
                  <a:srgbClr val="FF0000"/>
                </a:solidFill>
              </a:rPr>
              <a:t> </a:t>
            </a:r>
            <a:r>
              <a:rPr lang="en-US" sz="2000" dirty="0" err="1">
                <a:solidFill>
                  <a:srgbClr val="FF0000"/>
                </a:solidFill>
              </a:rPr>
              <a:t>sistemi</a:t>
            </a:r>
            <a:r>
              <a:rPr lang="en-US" sz="2000" dirty="0">
                <a:solidFill>
                  <a:srgbClr val="FF0000"/>
                </a:solidFill>
              </a:rPr>
              <a:t> (Distribution System–DS): </a:t>
            </a:r>
            <a:r>
              <a:rPr lang="en-US" sz="2000" dirty="0" err="1"/>
              <a:t>BSS’ler</a:t>
            </a:r>
            <a:r>
              <a:rPr lang="en-US" sz="2000" dirty="0"/>
              <a:t> </a:t>
            </a:r>
            <a:r>
              <a:rPr lang="en-US" sz="2000" dirty="0" err="1"/>
              <a:t>ve</a:t>
            </a:r>
            <a:r>
              <a:rPr lang="en-US" sz="2000" dirty="0"/>
              <a:t> portal </a:t>
            </a:r>
            <a:r>
              <a:rPr lang="en-US" sz="2000" dirty="0" err="1"/>
              <a:t>üzerinden</a:t>
            </a:r>
            <a:r>
              <a:rPr lang="en-US" sz="2000" dirty="0"/>
              <a:t> </a:t>
            </a:r>
            <a:r>
              <a:rPr lang="en-US" sz="2000" dirty="0" err="1"/>
              <a:t>bağlantılı</a:t>
            </a:r>
            <a:r>
              <a:rPr lang="en-US" sz="2000" dirty="0"/>
              <a:t> </a:t>
            </a:r>
            <a:r>
              <a:rPr lang="en-US" sz="2000" dirty="0" err="1"/>
              <a:t>LAN’lar</a:t>
            </a:r>
            <a:r>
              <a:rPr lang="en-US" sz="2000" dirty="0"/>
              <a:t> </a:t>
            </a:r>
            <a:r>
              <a:rPr lang="en-US" sz="2000" dirty="0" err="1"/>
              <a:t>arasında</a:t>
            </a:r>
            <a:r>
              <a:rPr lang="en-US" sz="2000" dirty="0"/>
              <a:t> </a:t>
            </a:r>
            <a:r>
              <a:rPr lang="en-US" sz="2000" dirty="0" err="1"/>
              <a:t>iletişim</a:t>
            </a:r>
            <a:r>
              <a:rPr lang="en-US" sz="2000" dirty="0"/>
              <a:t> </a:t>
            </a:r>
            <a:r>
              <a:rPr lang="en-US" sz="2000" dirty="0" err="1"/>
              <a:t>sağlamak</a:t>
            </a:r>
            <a:r>
              <a:rPr lang="en-US" sz="2000" dirty="0"/>
              <a:t> </a:t>
            </a:r>
            <a:r>
              <a:rPr lang="en-US" sz="2000" dirty="0" err="1"/>
              <a:t>için</a:t>
            </a:r>
            <a:r>
              <a:rPr lang="en-US" sz="2000" dirty="0"/>
              <a:t> </a:t>
            </a:r>
            <a:r>
              <a:rPr lang="en-US" sz="2000" dirty="0" err="1"/>
              <a:t>kullanılan</a:t>
            </a:r>
            <a:r>
              <a:rPr lang="en-US" sz="2000" dirty="0"/>
              <a:t> </a:t>
            </a:r>
            <a:r>
              <a:rPr lang="en-US" sz="2000" dirty="0" err="1"/>
              <a:t>telli</a:t>
            </a:r>
            <a:r>
              <a:rPr lang="en-US" sz="2000" dirty="0"/>
              <a:t> ta</a:t>
            </a:r>
            <a:r>
              <a:rPr lang="tr-TR" sz="2000" dirty="0"/>
              <a:t> </a:t>
            </a:r>
            <a:r>
              <a:rPr lang="en-US" sz="2000" dirty="0"/>
              <a:t>da </a:t>
            </a:r>
            <a:r>
              <a:rPr lang="en-US" sz="2000" dirty="0" err="1"/>
              <a:t>telsiz</a:t>
            </a:r>
            <a:r>
              <a:rPr lang="en-US" sz="2000" dirty="0"/>
              <a:t> </a:t>
            </a:r>
            <a:r>
              <a:rPr lang="en-US" sz="2000" dirty="0" err="1"/>
              <a:t>bir</a:t>
            </a:r>
            <a:r>
              <a:rPr lang="en-US" sz="2000" dirty="0"/>
              <a:t> </a:t>
            </a:r>
            <a:r>
              <a:rPr lang="en-US" sz="2000" dirty="0" err="1"/>
              <a:t>iletişim</a:t>
            </a:r>
            <a:r>
              <a:rPr lang="en-US" sz="2000" dirty="0"/>
              <a:t> </a:t>
            </a:r>
            <a:r>
              <a:rPr lang="en-US" sz="2000" dirty="0" err="1"/>
              <a:t>ağıdır</a:t>
            </a:r>
            <a:r>
              <a:rPr lang="en-US" sz="2000" dirty="0"/>
              <a:t>. </a:t>
            </a:r>
            <a:r>
              <a:rPr lang="en-US" sz="2000" dirty="0" err="1"/>
              <a:t>Dağıtım</a:t>
            </a:r>
            <a:r>
              <a:rPr lang="en-US" sz="2000" dirty="0"/>
              <a:t> </a:t>
            </a:r>
            <a:r>
              <a:rPr lang="en-US" sz="2000" dirty="0" err="1"/>
              <a:t>sistemi</a:t>
            </a:r>
            <a:r>
              <a:rPr lang="en-US" sz="2000" dirty="0"/>
              <a:t>; 2. </a:t>
            </a:r>
            <a:r>
              <a:rPr lang="en-US" sz="2000" dirty="0" err="1"/>
              <a:t>katman</a:t>
            </a:r>
            <a:r>
              <a:rPr lang="en-US" sz="2000" dirty="0"/>
              <a:t> </a:t>
            </a:r>
            <a:r>
              <a:rPr lang="en-US" sz="2000" dirty="0" err="1"/>
              <a:t>ya</a:t>
            </a:r>
            <a:r>
              <a:rPr lang="en-US" sz="2000" dirty="0"/>
              <a:t> da 3. </a:t>
            </a:r>
            <a:r>
              <a:rPr lang="en-US" sz="2000" dirty="0" err="1"/>
              <a:t>katman</a:t>
            </a:r>
            <a:r>
              <a:rPr lang="en-US" sz="2000" dirty="0"/>
              <a:t> </a:t>
            </a:r>
            <a:r>
              <a:rPr lang="en-US" sz="2000" dirty="0" err="1"/>
              <a:t>anahtarı</a:t>
            </a:r>
            <a:r>
              <a:rPr lang="en-US" sz="2000" dirty="0"/>
              <a:t> (layer 2 or layer 3 switch), </a:t>
            </a:r>
            <a:r>
              <a:rPr lang="en-US" sz="2000" dirty="0" err="1"/>
              <a:t>kablolu</a:t>
            </a:r>
            <a:r>
              <a:rPr lang="en-US" sz="2000" dirty="0"/>
              <a:t> </a:t>
            </a:r>
            <a:r>
              <a:rPr lang="en-US" sz="2000" dirty="0" err="1"/>
              <a:t>ağ</a:t>
            </a:r>
            <a:r>
              <a:rPr lang="en-US" sz="2000" dirty="0"/>
              <a:t> (wired network),</a:t>
            </a:r>
            <a:r>
              <a:rPr lang="tr-TR" sz="2000" dirty="0"/>
              <a:t> </a:t>
            </a:r>
            <a:r>
              <a:rPr lang="en-US" sz="2000" dirty="0" err="1"/>
              <a:t>omurga</a:t>
            </a:r>
            <a:r>
              <a:rPr lang="en-US" sz="2000" dirty="0"/>
              <a:t> (backbone), </a:t>
            </a:r>
            <a:r>
              <a:rPr lang="en-US" sz="2000" dirty="0" err="1"/>
              <a:t>kablosuz</a:t>
            </a:r>
            <a:r>
              <a:rPr lang="en-US" sz="2000" dirty="0"/>
              <a:t> </a:t>
            </a:r>
            <a:r>
              <a:rPr lang="en-US" sz="2000" dirty="0" err="1"/>
              <a:t>ağ</a:t>
            </a:r>
            <a:r>
              <a:rPr lang="en-US" sz="2000" dirty="0"/>
              <a:t> (</a:t>
            </a:r>
            <a:r>
              <a:rPr lang="en-US" sz="2000" dirty="0" err="1"/>
              <a:t>wirewless</a:t>
            </a:r>
            <a:r>
              <a:rPr lang="en-US" sz="2000" dirty="0"/>
              <a:t> network) </a:t>
            </a:r>
            <a:r>
              <a:rPr lang="en-US" sz="2000" dirty="0" err="1"/>
              <a:t>ya</a:t>
            </a:r>
            <a:r>
              <a:rPr lang="en-US" sz="2000" dirty="0"/>
              <a:t> da </a:t>
            </a:r>
            <a:r>
              <a:rPr lang="en-US" sz="2000" dirty="0" err="1"/>
              <a:t>herhangi</a:t>
            </a:r>
            <a:r>
              <a:rPr lang="en-US" sz="2000" dirty="0"/>
              <a:t> </a:t>
            </a:r>
            <a:r>
              <a:rPr lang="en-US" sz="2000" dirty="0" err="1"/>
              <a:t>bir</a:t>
            </a:r>
            <a:r>
              <a:rPr lang="en-US" sz="2000" dirty="0"/>
              <a:t> </a:t>
            </a:r>
            <a:r>
              <a:rPr lang="en-US" sz="2000" dirty="0" err="1"/>
              <a:t>iletişim</a:t>
            </a:r>
            <a:r>
              <a:rPr lang="en-US" sz="2000" dirty="0"/>
              <a:t> </a:t>
            </a:r>
            <a:r>
              <a:rPr lang="en-US" sz="2000" dirty="0" err="1"/>
              <a:t>ağı</a:t>
            </a:r>
            <a:r>
              <a:rPr lang="en-US" sz="2000" dirty="0"/>
              <a:t> </a:t>
            </a:r>
            <a:r>
              <a:rPr lang="en-US" sz="2000" dirty="0" err="1"/>
              <a:t>olabilir</a:t>
            </a:r>
            <a:r>
              <a:rPr lang="en-US" sz="2000" dirty="0"/>
              <a:t>.</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48</a:t>
            </a:fld>
            <a:endParaRPr lang="en-US" sz="1200" dirty="0">
              <a:latin typeface="Times New Roman"/>
              <a:cs typeface="Times New Roman"/>
            </a:endParaRPr>
          </a:p>
        </p:txBody>
      </p:sp>
    </p:spTree>
    <p:extLst>
      <p:ext uri="{BB962C8B-B14F-4D97-AF65-F5344CB8AC3E}">
        <p14:creationId xmlns:p14="http://schemas.microsoft.com/office/powerpoint/2010/main" val="25893979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11187"/>
          </a:xfrm>
        </p:spPr>
        <p:txBody>
          <a:bodyPr>
            <a:normAutofit fontScale="90000"/>
          </a:bodyPr>
          <a:lstStyle/>
          <a:p>
            <a:r>
              <a:rPr lang="en-US" dirty="0"/>
              <a:t>IEEE 802.11 </a:t>
            </a:r>
            <a:r>
              <a:rPr lang="en-US" dirty="0" err="1"/>
              <a:t>Terimleri</a:t>
            </a:r>
            <a:endParaRPr lang="en-US" dirty="0"/>
          </a:p>
        </p:txBody>
      </p:sp>
      <p:sp>
        <p:nvSpPr>
          <p:cNvPr id="3" name="Content Placeholder 2"/>
          <p:cNvSpPr>
            <a:spLocks noGrp="1"/>
          </p:cNvSpPr>
          <p:nvPr>
            <p:ph idx="1"/>
          </p:nvPr>
        </p:nvSpPr>
        <p:spPr>
          <a:xfrm>
            <a:off x="0" y="819150"/>
            <a:ext cx="9144000" cy="5638800"/>
          </a:xfrm>
        </p:spPr>
        <p:txBody>
          <a:bodyPr>
            <a:normAutofit/>
          </a:bodyPr>
          <a:lstStyle/>
          <a:p>
            <a:r>
              <a:rPr lang="en-US" sz="2000" dirty="0">
                <a:solidFill>
                  <a:srgbClr val="FF0000"/>
                </a:solidFill>
              </a:rPr>
              <a:t>Extended Service Set (ESS): </a:t>
            </a:r>
            <a:r>
              <a:rPr lang="en-US" sz="2000" dirty="0"/>
              <a:t>A special type of SSID used to identify a wireless network containing access points</a:t>
            </a:r>
            <a:r>
              <a:rPr lang="en-US" sz="2000" dirty="0">
                <a:solidFill>
                  <a:srgbClr val="FF0000"/>
                </a:solidFill>
              </a:rPr>
              <a:t>.</a:t>
            </a:r>
          </a:p>
          <a:p>
            <a:r>
              <a:rPr lang="en-US" sz="2000" dirty="0"/>
              <a:t>It is a set of one or more BBSs using the same LLC protocol and connected (integrated) LANs via the portal.</a:t>
            </a:r>
          </a:p>
          <a:p>
            <a:endParaRPr lang="en-US" sz="2000" dirty="0"/>
          </a:p>
          <a:p>
            <a:r>
              <a:rPr lang="en-US" sz="2000" dirty="0">
                <a:solidFill>
                  <a:srgbClr val="FF0000"/>
                </a:solidFill>
              </a:rPr>
              <a:t>MAC protocol data unit (MPDU): </a:t>
            </a:r>
            <a:r>
              <a:rPr lang="en-US" sz="2000" dirty="0"/>
              <a:t>The data unit (MAC frame: MAC frame) used between the MAC sublayers of two mutually communicating stations.</a:t>
            </a:r>
          </a:p>
          <a:p>
            <a:endParaRPr lang="en-US" sz="2000" dirty="0">
              <a:solidFill>
                <a:srgbClr val="FF0000"/>
              </a:solidFill>
            </a:endParaRPr>
          </a:p>
          <a:p>
            <a:r>
              <a:rPr lang="en-US" sz="2000" dirty="0">
                <a:solidFill>
                  <a:srgbClr val="FF0000"/>
                </a:solidFill>
              </a:rPr>
              <a:t>MAC Service Data Unit (MSDU): </a:t>
            </a:r>
            <a:r>
              <a:rPr lang="en-US" sz="2000" dirty="0"/>
              <a:t>The data unit (LLC-PDU) carried by the MAC frame.</a:t>
            </a:r>
          </a:p>
          <a:p>
            <a:endParaRPr lang="en-US" sz="2000" dirty="0">
              <a:solidFill>
                <a:srgbClr val="FF0000"/>
              </a:solidFill>
            </a:endParaRPr>
          </a:p>
          <a:p>
            <a:r>
              <a:rPr lang="en-US" sz="2000" dirty="0">
                <a:solidFill>
                  <a:srgbClr val="FF0000"/>
                </a:solidFill>
              </a:rPr>
              <a:t>Main portal: </a:t>
            </a:r>
            <a:r>
              <a:rPr lang="en-US" sz="2000" dirty="0"/>
              <a:t>It is a bridge or router used to integrate IEEE 802.11 wireless LAN architecture with IEEE 802.x LANs over DS</a:t>
            </a:r>
            <a:r>
              <a:rPr lang="en-US" sz="2000" dirty="0">
                <a:solidFill>
                  <a:srgbClr val="FF0000"/>
                </a:solidFill>
              </a:rPr>
              <a:t>.</a:t>
            </a:r>
          </a:p>
          <a:p>
            <a:r>
              <a:rPr lang="en-US" sz="2000" dirty="0">
                <a:solidFill>
                  <a:srgbClr val="FF0000"/>
                </a:solidFill>
              </a:rPr>
              <a:t>Station (STA): </a:t>
            </a:r>
            <a:r>
              <a:rPr lang="en-US" sz="2000" dirty="0"/>
              <a:t>Any network device with a MAC sublayer and physical layer that complies with the IEEE 802.11 standard</a:t>
            </a:r>
            <a:r>
              <a:rPr lang="en-US" sz="2000" dirty="0">
                <a:solidFill>
                  <a:srgbClr val="FF0000"/>
                </a:solidFill>
              </a:rPr>
              <a:t>.</a:t>
            </a:r>
            <a:endParaRPr lang="en-US" sz="2000" dirty="0"/>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49</a:t>
            </a:fld>
            <a:endParaRPr lang="en-US" sz="1200" dirty="0">
              <a:latin typeface="Times New Roman"/>
              <a:cs typeface="Times New Roman"/>
            </a:endParaRPr>
          </a:p>
        </p:txBody>
      </p:sp>
    </p:spTree>
    <p:extLst>
      <p:ext uri="{BB962C8B-B14F-4D97-AF65-F5344CB8AC3E}">
        <p14:creationId xmlns:p14="http://schemas.microsoft.com/office/powerpoint/2010/main" val="47459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fontScale="92500" lnSpcReduction="20000"/>
          </a:bodyPr>
          <a:lstStyle/>
          <a:p>
            <a:pPr marL="158750" indent="0" algn="just">
              <a:spcBef>
                <a:spcPts val="500"/>
              </a:spcBef>
              <a:spcAft>
                <a:spcPts val="500"/>
              </a:spcAft>
              <a:buFont typeface="Arial" panose="020B0604020202020204" pitchFamily="34" charset="0"/>
              <a:buNone/>
            </a:pPr>
            <a:r>
              <a:rPr lang="en-US" altLang="en-US" sz="2400" dirty="0"/>
              <a:t>Wireless local area network (WLAN) are communication networks that provide two-way broadband data communication, use Radio Frequency (RF) or Infrared (IR) rays instead of cables as transmission medium, and operate in a limited area such as a building or campus.</a:t>
            </a:r>
          </a:p>
          <a:p>
            <a:pPr marL="158750" indent="0" algn="just">
              <a:spcBef>
                <a:spcPts val="500"/>
              </a:spcBef>
              <a:spcAft>
                <a:spcPts val="500"/>
              </a:spcAft>
              <a:buFont typeface="Arial" panose="020B0604020202020204" pitchFamily="34" charset="0"/>
              <a:buNone/>
            </a:pPr>
            <a:r>
              <a:rPr lang="en-US" altLang="en-US" sz="2400" dirty="0"/>
              <a:t>Wireless local area networks are often used to extend the boundaries of a wired local area network. These networks operate according to IEEE 802.11 standards. Wireless LAN (WLAN) systems provide users with various opportunities such as wireless broadband internet access, access to applications on the server, e-mail service and file sharing between users connected to the same network.</a:t>
            </a:r>
          </a:p>
          <a:p>
            <a:pPr marL="158750" indent="0" algn="just">
              <a:spcBef>
                <a:spcPts val="500"/>
              </a:spcBef>
              <a:spcAft>
                <a:spcPts val="500"/>
              </a:spcAft>
              <a:buFont typeface="Arial" panose="020B0604020202020204" pitchFamily="34" charset="0"/>
              <a:buNone/>
            </a:pPr>
            <a:r>
              <a:rPr lang="en-US" altLang="en-US" sz="2400" dirty="0"/>
              <a:t>The distance of wireless LAN systems is around 25-100 meters. There are two types of wireless LAN technologies widely used in the world. One of these is America-based IEEE 802.11x, and the other is Europe-based HiperLAN systems.</a:t>
            </a:r>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tr-TR" altLang="en-US" dirty="0"/>
              <a:t>KABLOSUZ AĞLAR</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5</a:t>
            </a:fld>
            <a:endParaRPr lang="en-US" altLang="en-US" sz="1100">
              <a:solidFill>
                <a:srgbClr val="AAAAAA"/>
              </a:solidFill>
            </a:endParaRPr>
          </a:p>
        </p:txBody>
      </p:sp>
    </p:spTree>
    <p:extLst>
      <p:ext uri="{BB962C8B-B14F-4D97-AF65-F5344CB8AC3E}">
        <p14:creationId xmlns:p14="http://schemas.microsoft.com/office/powerpoint/2010/main" val="325474115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WIRELESS LAN Architecture</a:t>
            </a:r>
          </a:p>
        </p:txBody>
      </p:sp>
      <p:sp>
        <p:nvSpPr>
          <p:cNvPr id="3" name="Content Placeholder 2"/>
          <p:cNvSpPr>
            <a:spLocks noGrp="1"/>
          </p:cNvSpPr>
          <p:nvPr>
            <p:ph idx="1"/>
          </p:nvPr>
        </p:nvSpPr>
        <p:spPr/>
        <p:txBody>
          <a:bodyPr/>
          <a:lstStyle/>
          <a:p>
            <a:r>
              <a:rPr lang="en-US" sz="2800" dirty="0">
                <a:highlight>
                  <a:srgbClr val="FFFF00"/>
                </a:highlight>
              </a:rPr>
              <a:t>Distribution system (</a:t>
            </a:r>
            <a:r>
              <a:rPr lang="en-US" sz="2800" dirty="0"/>
              <a:t>DS)</a:t>
            </a:r>
          </a:p>
          <a:p>
            <a:r>
              <a:rPr lang="en-US" sz="2800" dirty="0"/>
              <a:t>Access point (AP)</a:t>
            </a:r>
          </a:p>
          <a:p>
            <a:r>
              <a:rPr lang="en-US" sz="2800" dirty="0"/>
              <a:t>Basic service set (BSS) </a:t>
            </a:r>
          </a:p>
          <a:p>
            <a:pPr lvl="1"/>
            <a:r>
              <a:rPr lang="en-US" sz="2400" dirty="0"/>
              <a:t>Stations competing for access to shared wireless medium</a:t>
            </a:r>
          </a:p>
          <a:p>
            <a:pPr lvl="1"/>
            <a:r>
              <a:rPr lang="en-US" sz="2400" dirty="0"/>
              <a:t>Isolated or connected to backbone DS through AP</a:t>
            </a:r>
          </a:p>
          <a:p>
            <a:r>
              <a:rPr lang="en-US" sz="2800" dirty="0"/>
              <a:t>Extended service set (ESS) </a:t>
            </a:r>
          </a:p>
          <a:p>
            <a:pPr lvl="1"/>
            <a:r>
              <a:rPr lang="en-US" sz="2400" dirty="0"/>
              <a:t>Two or more basic service sets interconnected by DS</a:t>
            </a:r>
            <a:endParaRPr lang="en-US" dirty="0"/>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50</a:t>
            </a:fld>
            <a:endParaRPr lang="en-US" sz="1200" dirty="0">
              <a:latin typeface="Times New Roman"/>
              <a:cs typeface="Times New Roman"/>
            </a:endParaRPr>
          </a:p>
        </p:txBody>
      </p:sp>
    </p:spTree>
    <p:extLst>
      <p:ext uri="{BB962C8B-B14F-4D97-AF65-F5344CB8AC3E}">
        <p14:creationId xmlns:p14="http://schemas.microsoft.com/office/powerpoint/2010/main" val="23770724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a:bodyPr>
          <a:lstStyle/>
          <a:p>
            <a:endParaRPr lang="en-US" dirty="0"/>
          </a:p>
        </p:txBody>
      </p:sp>
      <p:sp>
        <p:nvSpPr>
          <p:cNvPr id="8" name="Text Placeholder 7"/>
          <p:cNvSpPr>
            <a:spLocks noGrp="1"/>
          </p:cNvSpPr>
          <p:nvPr>
            <p:ph type="body" sz="half" idx="2"/>
          </p:nvPr>
        </p:nvSpPr>
        <p:spPr/>
        <p:txBody>
          <a:bodyPr/>
          <a:lstStyle/>
          <a:p>
            <a:endParaRPr lang="en-US"/>
          </a:p>
        </p:txBody>
      </p:sp>
      <p:sp>
        <p:nvSpPr>
          <p:cNvPr id="7" name="Slide Number Placeholder 5"/>
          <p:cNvSpPr>
            <a:spLocks noGrp="1"/>
          </p:cNvSpPr>
          <p:nvPr>
            <p:ph type="sldNum" sz="quarter" idx="4"/>
          </p:nvPr>
        </p:nvSpPr>
        <p:spPr>
          <a:xfrm>
            <a:off x="3637759" y="6342694"/>
            <a:ext cx="5286878" cy="365125"/>
          </a:xfrm>
          <a:prstGeom prst="rect">
            <a:avLst/>
          </a:prstGeom>
        </p:spPr>
        <p:txBody>
          <a:bodyPr/>
          <a:lstStyle/>
          <a:p>
            <a:r>
              <a:rPr lang="en-US" dirty="0"/>
              <a:t>Wireless LAN Technology and the IEEE 802.11 Wireless LAN Standard 11-</a:t>
            </a:r>
            <a:fld id="{46E48147-4DBD-E646-92C0-0C9D8AFD71A7}" type="slidenum">
              <a:rPr lang="en-US"/>
              <a:pPr/>
              <a:t>51</a:t>
            </a:fld>
            <a:endParaRPr lang="en-US" dirty="0"/>
          </a:p>
        </p:txBody>
      </p:sp>
      <p:pic>
        <p:nvPicPr>
          <p:cNvPr id="6" name="Picture 5">
            <a:extLst>
              <a:ext uri="{FF2B5EF4-FFF2-40B4-BE49-F238E27FC236}">
                <a16:creationId xmlns:a16="http://schemas.microsoft.com/office/drawing/2014/main" id="{89A5513D-1E93-4BDE-971A-FA887F386394}"/>
              </a:ext>
            </a:extLst>
          </p:cNvPr>
          <p:cNvPicPr>
            <a:picLocks noChangeAspect="1"/>
          </p:cNvPicPr>
          <p:nvPr/>
        </p:nvPicPr>
        <p:blipFill>
          <a:blip r:embed="rId3"/>
          <a:stretch>
            <a:fillRect/>
          </a:stretch>
        </p:blipFill>
        <p:spPr>
          <a:xfrm>
            <a:off x="0" y="1578403"/>
            <a:ext cx="9144000" cy="4777946"/>
          </a:xfrm>
          <a:prstGeom prst="rect">
            <a:avLst/>
          </a:prstGeom>
        </p:spPr>
      </p:pic>
      <p:pic>
        <p:nvPicPr>
          <p:cNvPr id="10" name="Picture 9">
            <a:extLst>
              <a:ext uri="{FF2B5EF4-FFF2-40B4-BE49-F238E27FC236}">
                <a16:creationId xmlns:a16="http://schemas.microsoft.com/office/drawing/2014/main" id="{212E70D2-DEB1-40C4-A82C-DBF07776D7A6}"/>
              </a:ext>
            </a:extLst>
          </p:cNvPr>
          <p:cNvPicPr>
            <a:picLocks noChangeAspect="1"/>
          </p:cNvPicPr>
          <p:nvPr/>
        </p:nvPicPr>
        <p:blipFill>
          <a:blip r:embed="rId4"/>
          <a:stretch>
            <a:fillRect/>
          </a:stretch>
        </p:blipFill>
        <p:spPr>
          <a:xfrm>
            <a:off x="231556" y="89452"/>
            <a:ext cx="8230313" cy="1146147"/>
          </a:xfrm>
          <a:prstGeom prst="rect">
            <a:avLst/>
          </a:prstGeom>
        </p:spPr>
      </p:pic>
    </p:spTree>
    <p:extLst>
      <p:ext uri="{BB962C8B-B14F-4D97-AF65-F5344CB8AC3E}">
        <p14:creationId xmlns:p14="http://schemas.microsoft.com/office/powerpoint/2010/main" val="128532292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a:bodyPr>
          <a:lstStyle/>
          <a:p>
            <a:r>
              <a:rPr lang="en-US" dirty="0"/>
              <a:t>11.8  IEEE 802.11 Architecture </a:t>
            </a:r>
          </a:p>
        </p:txBody>
      </p:sp>
      <p:pic>
        <p:nvPicPr>
          <p:cNvPr id="2" name="Picture Placeholder 1" descr="Ch11fig08.eps"/>
          <p:cNvPicPr>
            <a:picLocks noGrp="1" noChangeAspect="1"/>
          </p:cNvPicPr>
          <p:nvPr>
            <p:ph type="pic" idx="1"/>
          </p:nvPr>
        </p:nvPicPr>
        <p:blipFill>
          <a:blip r:embed="rId3">
            <a:extLst>
              <a:ext uri="{28A0092B-C50C-407E-A947-70E740481C1C}">
                <a14:useLocalDpi xmlns:a14="http://schemas.microsoft.com/office/drawing/2010/main" val="0"/>
              </a:ext>
            </a:extLst>
          </a:blip>
          <a:srcRect l="-13303" r="-13303"/>
          <a:stretch>
            <a:fillRect/>
          </a:stretch>
        </p:blipFill>
        <p:spPr/>
      </p:pic>
      <p:sp>
        <p:nvSpPr>
          <p:cNvPr id="8" name="Text Placeholder 7"/>
          <p:cNvSpPr>
            <a:spLocks noGrp="1"/>
          </p:cNvSpPr>
          <p:nvPr>
            <p:ph type="body" sz="half" idx="2"/>
          </p:nvPr>
        </p:nvSpPr>
        <p:spPr/>
        <p:txBody>
          <a:bodyPr/>
          <a:lstStyle/>
          <a:p>
            <a:endParaRPr lang="en-US"/>
          </a:p>
        </p:txBody>
      </p:sp>
      <p:sp>
        <p:nvSpPr>
          <p:cNvPr id="7" name="Slide Number Placeholder 5"/>
          <p:cNvSpPr>
            <a:spLocks noGrp="1"/>
          </p:cNvSpPr>
          <p:nvPr>
            <p:ph type="sldNum" sz="quarter" idx="4"/>
          </p:nvPr>
        </p:nvSpPr>
        <p:spPr>
          <a:xfrm>
            <a:off x="3637759" y="6342694"/>
            <a:ext cx="5286878" cy="365125"/>
          </a:xfrm>
          <a:prstGeom prst="rect">
            <a:avLst/>
          </a:prstGeom>
        </p:spPr>
        <p:txBody>
          <a:bodyPr/>
          <a:lstStyle/>
          <a:p>
            <a:r>
              <a:rPr lang="en-US" dirty="0"/>
              <a:t>Wireless LAN Technology and the IEEE 802.11 Wireless LAN Standard 11-</a:t>
            </a:r>
            <a:fld id="{46E48147-4DBD-E646-92C0-0C9D8AFD71A7}" type="slidenum">
              <a:rPr lang="en-US"/>
              <a:pPr/>
              <a:t>52</a:t>
            </a:fld>
            <a:endParaRPr lang="en-US" dirty="0"/>
          </a:p>
        </p:txBody>
      </p:sp>
    </p:spTree>
    <p:extLst>
      <p:ext uri="{BB962C8B-B14F-4D97-AF65-F5344CB8AC3E}">
        <p14:creationId xmlns:p14="http://schemas.microsoft.com/office/powerpoint/2010/main" val="11989858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Content Placeholder 1">
            <a:extLst>
              <a:ext uri="{FF2B5EF4-FFF2-40B4-BE49-F238E27FC236}">
                <a16:creationId xmlns:a16="http://schemas.microsoft.com/office/drawing/2014/main" id="{85760DB1-2A81-4F6C-9B66-0B835756E30E}"/>
              </a:ext>
            </a:extLst>
          </p:cNvPr>
          <p:cNvSpPr>
            <a:spLocks noGrp="1"/>
          </p:cNvSpPr>
          <p:nvPr>
            <p:ph idx="1"/>
          </p:nvPr>
        </p:nvSpPr>
        <p:spPr>
          <a:xfrm>
            <a:off x="457200" y="1493838"/>
            <a:ext cx="8229600" cy="4525962"/>
          </a:xfrm>
        </p:spPr>
        <p:txBody>
          <a:bodyPr/>
          <a:lstStyle/>
          <a:p>
            <a:pPr indent="-182563">
              <a:buFont typeface="Arial" panose="020B0604020202020204" pitchFamily="34" charset="0"/>
              <a:buChar char="•"/>
            </a:pPr>
            <a:r>
              <a:rPr lang="en-US" altLang="en-US" dirty="0"/>
              <a:t>IEEE 802.11 Architecture </a:t>
            </a:r>
          </a:p>
        </p:txBody>
      </p:sp>
      <p:sp>
        <p:nvSpPr>
          <p:cNvPr id="48131" name="Title 2">
            <a:extLst>
              <a:ext uri="{FF2B5EF4-FFF2-40B4-BE49-F238E27FC236}">
                <a16:creationId xmlns:a16="http://schemas.microsoft.com/office/drawing/2014/main" id="{6A3ACB44-4A99-43CC-B067-B444E53D9F01}"/>
              </a:ext>
            </a:extLst>
          </p:cNvPr>
          <p:cNvSpPr>
            <a:spLocks noGrp="1"/>
          </p:cNvSpPr>
          <p:nvPr>
            <p:ph type="title"/>
          </p:nvPr>
        </p:nvSpPr>
        <p:spPr/>
        <p:txBody>
          <a:bodyPr/>
          <a:lstStyle/>
          <a:p>
            <a:r>
              <a:rPr lang="en-US" dirty="0"/>
              <a:t>Introduction</a:t>
            </a:r>
            <a:endParaRPr lang="en-US" altLang="en-US" dirty="0"/>
          </a:p>
        </p:txBody>
      </p:sp>
      <p:sp>
        <p:nvSpPr>
          <p:cNvPr id="48132" name="Slide Number Placeholder 3">
            <a:extLst>
              <a:ext uri="{FF2B5EF4-FFF2-40B4-BE49-F238E27FC236}">
                <a16:creationId xmlns:a16="http://schemas.microsoft.com/office/drawing/2014/main" id="{B4D04E56-846D-4DA7-8FB8-D44065292632}"/>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53</a:t>
            </a:fld>
            <a:endParaRPr lang="en-US" altLang="en-US" sz="1100">
              <a:solidFill>
                <a:srgbClr val="AAAAAA"/>
              </a:solidFill>
            </a:endParaRPr>
          </a:p>
        </p:txBody>
      </p:sp>
      <p:pic>
        <p:nvPicPr>
          <p:cNvPr id="3" name="Resim 2">
            <a:extLst>
              <a:ext uri="{FF2B5EF4-FFF2-40B4-BE49-F238E27FC236}">
                <a16:creationId xmlns:a16="http://schemas.microsoft.com/office/drawing/2014/main" id="{1F5185DA-2D7E-49E0-98FE-2625DB3777ED}"/>
              </a:ext>
            </a:extLst>
          </p:cNvPr>
          <p:cNvPicPr>
            <a:picLocks noChangeAspect="1"/>
          </p:cNvPicPr>
          <p:nvPr/>
        </p:nvPicPr>
        <p:blipFill>
          <a:blip r:embed="rId3"/>
          <a:stretch>
            <a:fillRect/>
          </a:stretch>
        </p:blipFill>
        <p:spPr>
          <a:xfrm>
            <a:off x="932497" y="1174701"/>
            <a:ext cx="6914718" cy="5241974"/>
          </a:xfrm>
          <a:prstGeom prst="rect">
            <a:avLst/>
          </a:prstGeom>
        </p:spPr>
      </p:pic>
    </p:spTree>
    <p:extLst>
      <p:ext uri="{BB962C8B-B14F-4D97-AF65-F5344CB8AC3E}">
        <p14:creationId xmlns:p14="http://schemas.microsoft.com/office/powerpoint/2010/main" val="227127031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ChangeArrowheads="1"/>
          </p:cNvSpPr>
          <p:nvPr>
            <p:ph type="title"/>
          </p:nvPr>
        </p:nvSpPr>
        <p:spPr/>
        <p:txBody>
          <a:bodyPr>
            <a:normAutofit/>
          </a:bodyPr>
          <a:lstStyle/>
          <a:p>
            <a:r>
              <a:rPr lang="en-US" dirty="0"/>
              <a:t>IEEE 802.11 Services</a:t>
            </a:r>
          </a:p>
        </p:txBody>
      </p:sp>
      <p:sp>
        <p:nvSpPr>
          <p:cNvPr id="267267" name="Rectangle 3"/>
          <p:cNvSpPr>
            <a:spLocks noGrp="1" noChangeArrowheads="1"/>
          </p:cNvSpPr>
          <p:nvPr>
            <p:ph type="body" idx="1"/>
          </p:nvPr>
        </p:nvSpPr>
        <p:spPr/>
        <p:txBody>
          <a:bodyPr/>
          <a:lstStyle/>
          <a:p>
            <a:r>
              <a:rPr lang="en-US" sz="2800" dirty="0"/>
              <a:t>Association</a:t>
            </a:r>
          </a:p>
          <a:p>
            <a:pPr lvl="1"/>
            <a:r>
              <a:rPr lang="en-US" sz="2400" dirty="0"/>
              <a:t>Establishes initial association between station and AP</a:t>
            </a:r>
          </a:p>
          <a:p>
            <a:r>
              <a:rPr lang="en-US" sz="2800" dirty="0" err="1"/>
              <a:t>Reassociation</a:t>
            </a:r>
            <a:endParaRPr lang="en-US" sz="2800" dirty="0"/>
          </a:p>
          <a:p>
            <a:pPr lvl="1"/>
            <a:r>
              <a:rPr lang="en-US" sz="2400" dirty="0"/>
              <a:t>Enables transfer of association from one AP to another, allowing station to move from one BSS to another</a:t>
            </a:r>
          </a:p>
          <a:p>
            <a:r>
              <a:rPr lang="en-US" sz="2800" dirty="0"/>
              <a:t>Disassociation</a:t>
            </a:r>
          </a:p>
          <a:p>
            <a:pPr lvl="1"/>
            <a:r>
              <a:rPr lang="en-US" sz="2400" dirty="0"/>
              <a:t>Association termination notice from station or AP</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54</a:t>
            </a:fld>
            <a:endParaRPr lang="en-US" dirty="0"/>
          </a:p>
        </p:txBody>
      </p:sp>
      <p:pic>
        <p:nvPicPr>
          <p:cNvPr id="5" name="Resim 4">
            <a:extLst>
              <a:ext uri="{FF2B5EF4-FFF2-40B4-BE49-F238E27FC236}">
                <a16:creationId xmlns:a16="http://schemas.microsoft.com/office/drawing/2014/main" id="{C12D251D-0E39-44B0-955E-C8B2ADA61217}"/>
              </a:ext>
            </a:extLst>
          </p:cNvPr>
          <p:cNvPicPr>
            <a:picLocks noChangeAspect="1"/>
          </p:cNvPicPr>
          <p:nvPr/>
        </p:nvPicPr>
        <p:blipFill>
          <a:blip r:embed="rId3"/>
          <a:stretch>
            <a:fillRect/>
          </a:stretch>
        </p:blipFill>
        <p:spPr>
          <a:xfrm>
            <a:off x="323850" y="1092690"/>
            <a:ext cx="8362950" cy="4905375"/>
          </a:xfrm>
          <a:prstGeom prst="rect">
            <a:avLst/>
          </a:prstGeom>
        </p:spPr>
      </p:pic>
    </p:spTree>
    <p:extLst>
      <p:ext uri="{BB962C8B-B14F-4D97-AF65-F5344CB8AC3E}">
        <p14:creationId xmlns:p14="http://schemas.microsoft.com/office/powerpoint/2010/main" val="452487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Content Placeholder 1">
            <a:extLst>
              <a:ext uri="{FF2B5EF4-FFF2-40B4-BE49-F238E27FC236}">
                <a16:creationId xmlns:a16="http://schemas.microsoft.com/office/drawing/2014/main" id="{85760DB1-2A81-4F6C-9B66-0B835756E30E}"/>
              </a:ext>
            </a:extLst>
          </p:cNvPr>
          <p:cNvSpPr>
            <a:spLocks noGrp="1"/>
          </p:cNvSpPr>
          <p:nvPr>
            <p:ph idx="1"/>
          </p:nvPr>
        </p:nvSpPr>
        <p:spPr>
          <a:xfrm>
            <a:off x="457200" y="1493838"/>
            <a:ext cx="8229600" cy="4525962"/>
          </a:xfrm>
        </p:spPr>
        <p:txBody>
          <a:bodyPr/>
          <a:lstStyle/>
          <a:p>
            <a:pPr indent="-182563">
              <a:buFont typeface="Arial" panose="020B0604020202020204" pitchFamily="34" charset="0"/>
              <a:buChar char="•"/>
            </a:pPr>
            <a:r>
              <a:rPr lang="en-US" altLang="en-US" dirty="0"/>
              <a:t>IEEE 802.11 Architecture </a:t>
            </a:r>
          </a:p>
        </p:txBody>
      </p:sp>
      <p:sp>
        <p:nvSpPr>
          <p:cNvPr id="48131" name="Title 2">
            <a:extLst>
              <a:ext uri="{FF2B5EF4-FFF2-40B4-BE49-F238E27FC236}">
                <a16:creationId xmlns:a16="http://schemas.microsoft.com/office/drawing/2014/main" id="{6A3ACB44-4A99-43CC-B067-B444E53D9F01}"/>
              </a:ext>
            </a:extLst>
          </p:cNvPr>
          <p:cNvSpPr>
            <a:spLocks noGrp="1"/>
          </p:cNvSpPr>
          <p:nvPr>
            <p:ph type="title"/>
          </p:nvPr>
        </p:nvSpPr>
        <p:spPr/>
        <p:txBody>
          <a:bodyPr/>
          <a:lstStyle/>
          <a:p>
            <a:r>
              <a:rPr lang="en-US" dirty="0"/>
              <a:t>Introduction</a:t>
            </a:r>
            <a:endParaRPr lang="en-US" altLang="en-US" dirty="0"/>
          </a:p>
        </p:txBody>
      </p:sp>
      <p:sp>
        <p:nvSpPr>
          <p:cNvPr id="48132" name="Slide Number Placeholder 3">
            <a:extLst>
              <a:ext uri="{FF2B5EF4-FFF2-40B4-BE49-F238E27FC236}">
                <a16:creationId xmlns:a16="http://schemas.microsoft.com/office/drawing/2014/main" id="{B4D04E56-846D-4DA7-8FB8-D44065292632}"/>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55</a:t>
            </a:fld>
            <a:endParaRPr lang="en-US" altLang="en-US" sz="1100">
              <a:solidFill>
                <a:srgbClr val="AAAAAA"/>
              </a:solidFill>
            </a:endParaRPr>
          </a:p>
        </p:txBody>
      </p:sp>
      <p:pic>
        <p:nvPicPr>
          <p:cNvPr id="48133" name="Picture 4">
            <a:extLst>
              <a:ext uri="{FF2B5EF4-FFF2-40B4-BE49-F238E27FC236}">
                <a16:creationId xmlns:a16="http://schemas.microsoft.com/office/drawing/2014/main" id="{98BD92BB-1C0A-4239-98FB-11209A1728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4526" t="32063" r="4971" b="12383"/>
          <a:stretch>
            <a:fillRect/>
          </a:stretch>
        </p:blipFill>
        <p:spPr bwMode="auto">
          <a:xfrm>
            <a:off x="1524000" y="2209800"/>
            <a:ext cx="6096000" cy="3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694924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Rectangle 2"/>
          <p:cNvSpPr>
            <a:spLocks noGrp="1" noChangeArrowheads="1"/>
          </p:cNvSpPr>
          <p:nvPr>
            <p:ph type="title"/>
          </p:nvPr>
        </p:nvSpPr>
        <p:spPr/>
        <p:txBody>
          <a:bodyPr>
            <a:normAutofit fontScale="90000"/>
          </a:bodyPr>
          <a:lstStyle/>
          <a:p>
            <a:r>
              <a:rPr lang="en-US" dirty="0"/>
              <a:t>Distribution of Messages Within a DS</a:t>
            </a:r>
          </a:p>
        </p:txBody>
      </p:sp>
      <p:sp>
        <p:nvSpPr>
          <p:cNvPr id="266243" name="Rectangle 3"/>
          <p:cNvSpPr>
            <a:spLocks noGrp="1" noChangeArrowheads="1"/>
          </p:cNvSpPr>
          <p:nvPr>
            <p:ph type="body" idx="1"/>
          </p:nvPr>
        </p:nvSpPr>
        <p:spPr/>
        <p:txBody>
          <a:bodyPr/>
          <a:lstStyle/>
          <a:p>
            <a:r>
              <a:rPr lang="en-US" dirty="0"/>
              <a:t>Distribution service</a:t>
            </a:r>
          </a:p>
          <a:p>
            <a:pPr lvl="1"/>
            <a:r>
              <a:rPr lang="en-US" dirty="0"/>
              <a:t>Used to exchange MAC frames from station in one BSS to station in another BSS</a:t>
            </a:r>
          </a:p>
          <a:p>
            <a:r>
              <a:rPr lang="en-US" dirty="0"/>
              <a:t>Integration service</a:t>
            </a:r>
          </a:p>
          <a:p>
            <a:pPr lvl="1"/>
            <a:r>
              <a:rPr lang="en-US" dirty="0"/>
              <a:t>Transfer of data between station on IEEE 802.11 LAN and station on integrated IEEE 802.x LAN</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56</a:t>
            </a:fld>
            <a:endParaRPr lang="en-US" dirty="0"/>
          </a:p>
        </p:txBody>
      </p:sp>
    </p:spTree>
    <p:extLst>
      <p:ext uri="{BB962C8B-B14F-4D97-AF65-F5344CB8AC3E}">
        <p14:creationId xmlns:p14="http://schemas.microsoft.com/office/powerpoint/2010/main" val="37074223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2" name="Rectangle 2"/>
          <p:cNvSpPr>
            <a:spLocks noGrp="1" noChangeArrowheads="1"/>
          </p:cNvSpPr>
          <p:nvPr>
            <p:ph type="title"/>
          </p:nvPr>
        </p:nvSpPr>
        <p:spPr/>
        <p:txBody>
          <a:bodyPr>
            <a:normAutofit fontScale="90000"/>
          </a:bodyPr>
          <a:lstStyle/>
          <a:p>
            <a:r>
              <a:rPr lang="en-US" dirty="0"/>
              <a:t>Transition Types Based On Mobility</a:t>
            </a:r>
          </a:p>
        </p:txBody>
      </p:sp>
      <p:sp>
        <p:nvSpPr>
          <p:cNvPr id="307203" name="Rectangle 3"/>
          <p:cNvSpPr>
            <a:spLocks noGrp="1" noChangeArrowheads="1"/>
          </p:cNvSpPr>
          <p:nvPr>
            <p:ph type="body" idx="1"/>
          </p:nvPr>
        </p:nvSpPr>
        <p:spPr/>
        <p:txBody>
          <a:bodyPr/>
          <a:lstStyle/>
          <a:p>
            <a:pPr>
              <a:lnSpc>
                <a:spcPct val="90000"/>
              </a:lnSpc>
            </a:pPr>
            <a:r>
              <a:rPr lang="en-US" dirty="0"/>
              <a:t>No transition</a:t>
            </a:r>
          </a:p>
          <a:p>
            <a:pPr lvl="1">
              <a:lnSpc>
                <a:spcPct val="90000"/>
              </a:lnSpc>
            </a:pPr>
            <a:r>
              <a:rPr lang="en-US" dirty="0"/>
              <a:t>Stationary or moves only within BSS</a:t>
            </a:r>
          </a:p>
          <a:p>
            <a:pPr>
              <a:lnSpc>
                <a:spcPct val="90000"/>
              </a:lnSpc>
            </a:pPr>
            <a:r>
              <a:rPr lang="en-US" dirty="0"/>
              <a:t>BSS transition</a:t>
            </a:r>
          </a:p>
          <a:p>
            <a:pPr lvl="1">
              <a:lnSpc>
                <a:spcPct val="90000"/>
              </a:lnSpc>
            </a:pPr>
            <a:r>
              <a:rPr lang="en-US" dirty="0"/>
              <a:t>Station moving from one BSS to another BSS in same ESS</a:t>
            </a:r>
          </a:p>
          <a:p>
            <a:pPr>
              <a:lnSpc>
                <a:spcPct val="90000"/>
              </a:lnSpc>
            </a:pPr>
            <a:r>
              <a:rPr lang="en-US" dirty="0"/>
              <a:t>ESS transition</a:t>
            </a:r>
          </a:p>
          <a:p>
            <a:pPr lvl="1">
              <a:lnSpc>
                <a:spcPct val="90000"/>
              </a:lnSpc>
            </a:pPr>
            <a:r>
              <a:rPr lang="en-US" dirty="0"/>
              <a:t>Station moving from BSS in one ESS to BSS within another ESS</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57</a:t>
            </a:fld>
            <a:endParaRPr lang="en-US" dirty="0"/>
          </a:p>
        </p:txBody>
      </p:sp>
    </p:spTree>
    <p:extLst>
      <p:ext uri="{BB962C8B-B14F-4D97-AF65-F5344CB8AC3E}">
        <p14:creationId xmlns:p14="http://schemas.microsoft.com/office/powerpoint/2010/main" val="5599436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ChangeArrowheads="1"/>
          </p:cNvSpPr>
          <p:nvPr>
            <p:ph type="title"/>
          </p:nvPr>
        </p:nvSpPr>
        <p:spPr/>
        <p:txBody>
          <a:bodyPr>
            <a:normAutofit fontScale="90000"/>
          </a:bodyPr>
          <a:lstStyle/>
          <a:p>
            <a:r>
              <a:rPr lang="en-US" dirty="0"/>
              <a:t>Association-Related Services</a:t>
            </a:r>
          </a:p>
        </p:txBody>
      </p:sp>
      <p:sp>
        <p:nvSpPr>
          <p:cNvPr id="267267" name="Rectangle 3"/>
          <p:cNvSpPr>
            <a:spLocks noGrp="1" noChangeArrowheads="1"/>
          </p:cNvSpPr>
          <p:nvPr>
            <p:ph type="body" idx="1"/>
          </p:nvPr>
        </p:nvSpPr>
        <p:spPr/>
        <p:txBody>
          <a:bodyPr/>
          <a:lstStyle/>
          <a:p>
            <a:r>
              <a:rPr lang="en-US" sz="2800" dirty="0"/>
              <a:t>Association</a:t>
            </a:r>
          </a:p>
          <a:p>
            <a:pPr lvl="1"/>
            <a:r>
              <a:rPr lang="en-US" sz="2400" dirty="0"/>
              <a:t>Establishes initial association between station and AP</a:t>
            </a:r>
          </a:p>
          <a:p>
            <a:r>
              <a:rPr lang="en-US" sz="2800" dirty="0"/>
              <a:t>Reassociation</a:t>
            </a:r>
          </a:p>
          <a:p>
            <a:pPr lvl="1"/>
            <a:r>
              <a:rPr lang="en-US" sz="2400" dirty="0"/>
              <a:t>Enables transfer of association from one AP to another, allowing station to move from one BSS to another</a:t>
            </a:r>
          </a:p>
          <a:p>
            <a:r>
              <a:rPr lang="en-US" sz="2800" dirty="0"/>
              <a:t>Disassociation</a:t>
            </a:r>
          </a:p>
          <a:p>
            <a:pPr lvl="1"/>
            <a:r>
              <a:rPr lang="en-US" sz="2400" dirty="0"/>
              <a:t>Association termination notice from station or AP</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58</a:t>
            </a:fld>
            <a:endParaRPr lang="en-US" dirty="0"/>
          </a:p>
        </p:txBody>
      </p:sp>
    </p:spTree>
    <p:extLst>
      <p:ext uri="{BB962C8B-B14F-4D97-AF65-F5344CB8AC3E}">
        <p14:creationId xmlns:p14="http://schemas.microsoft.com/office/powerpoint/2010/main" val="16116473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ChangeArrowheads="1"/>
          </p:cNvSpPr>
          <p:nvPr>
            <p:ph type="title"/>
          </p:nvPr>
        </p:nvSpPr>
        <p:spPr/>
        <p:txBody>
          <a:bodyPr>
            <a:normAutofit/>
          </a:bodyPr>
          <a:lstStyle/>
          <a:p>
            <a:r>
              <a:rPr lang="en-US" dirty="0"/>
              <a:t>IEEE 802.11 Services</a:t>
            </a:r>
          </a:p>
        </p:txBody>
      </p:sp>
      <p:sp>
        <p:nvSpPr>
          <p:cNvPr id="267267" name="Rectangle 3"/>
          <p:cNvSpPr>
            <a:spLocks noGrp="1" noChangeArrowheads="1"/>
          </p:cNvSpPr>
          <p:nvPr>
            <p:ph type="body" idx="1"/>
          </p:nvPr>
        </p:nvSpPr>
        <p:spPr/>
        <p:txBody>
          <a:bodyPr/>
          <a:lstStyle/>
          <a:p>
            <a:r>
              <a:rPr lang="en-US" sz="2800" dirty="0"/>
              <a:t>Association</a:t>
            </a:r>
          </a:p>
          <a:p>
            <a:pPr lvl="1"/>
            <a:r>
              <a:rPr lang="en-US" sz="2400" dirty="0"/>
              <a:t>Establishes initial association between station and AP</a:t>
            </a:r>
          </a:p>
          <a:p>
            <a:r>
              <a:rPr lang="en-US" sz="2800" dirty="0" err="1"/>
              <a:t>Reassociation</a:t>
            </a:r>
            <a:endParaRPr lang="en-US" sz="2800" dirty="0"/>
          </a:p>
          <a:p>
            <a:pPr lvl="1"/>
            <a:r>
              <a:rPr lang="en-US" sz="2400" dirty="0"/>
              <a:t>Enables transfer of association from one AP to another, allowing station to move from one BSS to another</a:t>
            </a:r>
          </a:p>
          <a:p>
            <a:r>
              <a:rPr lang="en-US" sz="2800" dirty="0"/>
              <a:t>Disassociation</a:t>
            </a:r>
          </a:p>
          <a:p>
            <a:pPr lvl="1"/>
            <a:r>
              <a:rPr lang="en-US" sz="2400" dirty="0"/>
              <a:t>Association termination notice from station or AP</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59</a:t>
            </a:fld>
            <a:endParaRPr lang="en-US" dirty="0"/>
          </a:p>
        </p:txBody>
      </p:sp>
      <p:pic>
        <p:nvPicPr>
          <p:cNvPr id="2" name="Picture 1">
            <a:extLst>
              <a:ext uri="{FF2B5EF4-FFF2-40B4-BE49-F238E27FC236}">
                <a16:creationId xmlns:a16="http://schemas.microsoft.com/office/drawing/2014/main" id="{E2618A49-038E-46AF-A07A-E5524F3F3D71}"/>
              </a:ext>
            </a:extLst>
          </p:cNvPr>
          <p:cNvPicPr>
            <a:picLocks noChangeAspect="1"/>
          </p:cNvPicPr>
          <p:nvPr/>
        </p:nvPicPr>
        <p:blipFill>
          <a:blip r:embed="rId3"/>
          <a:stretch>
            <a:fillRect/>
          </a:stretch>
        </p:blipFill>
        <p:spPr>
          <a:xfrm>
            <a:off x="276225" y="1636031"/>
            <a:ext cx="8591550" cy="3848100"/>
          </a:xfrm>
          <a:prstGeom prst="rect">
            <a:avLst/>
          </a:prstGeom>
        </p:spPr>
      </p:pic>
    </p:spTree>
    <p:extLst>
      <p:ext uri="{BB962C8B-B14F-4D97-AF65-F5344CB8AC3E}">
        <p14:creationId xmlns:p14="http://schemas.microsoft.com/office/powerpoint/2010/main" val="4228447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a:bodyPr>
          <a:lstStyle/>
          <a:p>
            <a:pPr marL="158750" indent="0" algn="just">
              <a:spcBef>
                <a:spcPts val="500"/>
              </a:spcBef>
              <a:spcAft>
                <a:spcPts val="500"/>
              </a:spcAft>
              <a:buFont typeface="Arial" panose="020B0604020202020204" pitchFamily="34" charset="0"/>
              <a:buNone/>
            </a:pPr>
            <a:r>
              <a:rPr lang="en-US" altLang="en-US" sz="2400" dirty="0"/>
              <a:t>Wireless local area networks are called RLAN (Radio Local Area Networks) in European regulations, Wi-Fi (Wireless Fidelity), Wireless Local Area Networks, WLAN in the USA and many countries.</a:t>
            </a:r>
          </a:p>
          <a:p>
            <a:pPr marL="158750" indent="0" algn="just">
              <a:spcBef>
                <a:spcPts val="500"/>
              </a:spcBef>
              <a:spcAft>
                <a:spcPts val="500"/>
              </a:spcAft>
              <a:buFont typeface="Arial" panose="020B0604020202020204" pitchFamily="34" charset="0"/>
              <a:buNone/>
            </a:pPr>
            <a:r>
              <a:rPr lang="en-US" altLang="en-US" sz="2400" dirty="0"/>
              <a:t>Wireless LAN systems, which have all the features of wired LANs, are used as a continuation or alternative to wired networks. Wireless LAN systems provide individual users with the opportunity to connect to the network in many areas such as businesses, cafes, libraries, schools and campuses.</a:t>
            </a:r>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tr-TR" altLang="en-US" dirty="0"/>
              <a:t>KABLOSUZ AĞLAR</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6</a:t>
            </a:fld>
            <a:endParaRPr lang="en-US" altLang="en-US" sz="1100">
              <a:solidFill>
                <a:srgbClr val="AAAAAA"/>
              </a:solidFill>
            </a:endParaRPr>
          </a:p>
        </p:txBody>
      </p:sp>
    </p:spTree>
    <p:extLst>
      <p:ext uri="{BB962C8B-B14F-4D97-AF65-F5344CB8AC3E}">
        <p14:creationId xmlns:p14="http://schemas.microsoft.com/office/powerpoint/2010/main" val="51933132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a:bodyPr>
          <a:lstStyle/>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IEEE 802.11 Protocol Architecture</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IEEE 802.11 LCC</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EEE 802.11 MAC</a:t>
            </a:r>
          </a:p>
          <a:p>
            <a:pPr marL="673100" indent="-514350">
              <a:spcBef>
                <a:spcPts val="500"/>
              </a:spcBef>
              <a:spcAft>
                <a:spcPts val="500"/>
              </a:spcAft>
              <a:buFont typeface="Arial" panose="020B0604020202020204" pitchFamily="34" charset="0"/>
              <a:buAutoNum type="arabicPeriod"/>
            </a:pPr>
            <a:r>
              <a:rPr lang="en-US" altLang="en-US" dirty="0">
                <a:solidFill>
                  <a:srgbClr val="000000"/>
                </a:solidFill>
              </a:rPr>
              <a:t>MAC Frame Format</a:t>
            </a:r>
          </a:p>
          <a:p>
            <a:pPr marL="158750" indent="0">
              <a:spcBef>
                <a:spcPts val="500"/>
              </a:spcBef>
              <a:spcAft>
                <a:spcPts val="500"/>
              </a:spcAft>
              <a:buFont typeface="Arial" panose="020B0604020202020204" pitchFamily="34" charset="0"/>
              <a:buNone/>
            </a:pPr>
            <a:endParaRPr lang="en-US" altLang="en-US" dirty="0"/>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en-US" altLang="en-US" dirty="0"/>
              <a:t>IEEE 802.11 Standard  </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60</a:t>
            </a:fld>
            <a:endParaRPr lang="en-US" altLang="en-US" sz="1100">
              <a:solidFill>
                <a:srgbClr val="AAAAAA"/>
              </a:solidFill>
            </a:endParaRPr>
          </a:p>
        </p:txBody>
      </p:sp>
    </p:spTree>
    <p:extLst>
      <p:ext uri="{BB962C8B-B14F-4D97-AF65-F5344CB8AC3E}">
        <p14:creationId xmlns:p14="http://schemas.microsoft.com/office/powerpoint/2010/main" val="169501815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fontScale="92500"/>
          </a:bodyPr>
          <a:lstStyle/>
          <a:p>
            <a:pPr marL="673100" indent="-514350">
              <a:spcBef>
                <a:spcPts val="500"/>
              </a:spcBef>
              <a:spcAft>
                <a:spcPts val="500"/>
              </a:spcAft>
              <a:buFont typeface="Arial" panose="020B0604020202020204" pitchFamily="34" charset="0"/>
              <a:buAutoNum type="arabicPeriod"/>
            </a:pPr>
            <a:r>
              <a:rPr lang="en-US" altLang="en-US" b="1" dirty="0">
                <a:solidFill>
                  <a:srgbClr val="000000"/>
                </a:solidFill>
              </a:rPr>
              <a:t>MAC </a:t>
            </a:r>
            <a:r>
              <a:rPr lang="en-US" altLang="en-US" b="1" dirty="0" err="1">
                <a:solidFill>
                  <a:srgbClr val="000000"/>
                </a:solidFill>
              </a:rPr>
              <a:t>adresleri</a:t>
            </a:r>
            <a:r>
              <a:rPr lang="en-US" altLang="en-US" b="1" dirty="0">
                <a:solidFill>
                  <a:srgbClr val="000000"/>
                </a:solidFill>
              </a:rPr>
              <a:t>: </a:t>
            </a:r>
            <a:r>
              <a:rPr lang="en-US" altLang="en-US" dirty="0">
                <a:solidFill>
                  <a:srgbClr val="000000"/>
                </a:solidFill>
              </a:rPr>
              <a:t>LAN </a:t>
            </a:r>
            <a:r>
              <a:rPr lang="en-US" altLang="en-US" dirty="0" err="1">
                <a:solidFill>
                  <a:srgbClr val="000000"/>
                </a:solidFill>
              </a:rPr>
              <a:t>üzerindeki</a:t>
            </a:r>
            <a:r>
              <a:rPr lang="en-US" altLang="en-US" dirty="0">
                <a:solidFill>
                  <a:srgbClr val="000000"/>
                </a:solidFill>
              </a:rPr>
              <a:t> </a:t>
            </a:r>
            <a:r>
              <a:rPr lang="en-US" altLang="en-US" dirty="0" err="1">
                <a:solidFill>
                  <a:srgbClr val="000000"/>
                </a:solidFill>
              </a:rPr>
              <a:t>kaynak</a:t>
            </a:r>
            <a:r>
              <a:rPr lang="en-US" altLang="en-US" dirty="0">
                <a:solidFill>
                  <a:srgbClr val="000000"/>
                </a:solidFill>
              </a:rPr>
              <a:t> </a:t>
            </a:r>
            <a:r>
              <a:rPr lang="en-US" altLang="en-US" dirty="0" err="1">
                <a:solidFill>
                  <a:srgbClr val="000000"/>
                </a:solidFill>
              </a:rPr>
              <a:t>ve</a:t>
            </a:r>
            <a:r>
              <a:rPr lang="en-US" altLang="en-US" dirty="0">
                <a:solidFill>
                  <a:srgbClr val="000000"/>
                </a:solidFill>
              </a:rPr>
              <a:t> </a:t>
            </a:r>
            <a:r>
              <a:rPr lang="en-US" altLang="en-US" dirty="0" err="1">
                <a:solidFill>
                  <a:srgbClr val="000000"/>
                </a:solidFill>
              </a:rPr>
              <a:t>varış</a:t>
            </a:r>
            <a:r>
              <a:rPr lang="en-US" altLang="en-US" dirty="0">
                <a:solidFill>
                  <a:srgbClr val="000000"/>
                </a:solidFill>
              </a:rPr>
              <a:t> </a:t>
            </a:r>
            <a:r>
              <a:rPr lang="en-US" altLang="en-US" dirty="0" err="1">
                <a:solidFill>
                  <a:srgbClr val="000000"/>
                </a:solidFill>
              </a:rPr>
              <a:t>makinelerin</a:t>
            </a:r>
            <a:r>
              <a:rPr lang="en-US" altLang="en-US" dirty="0">
                <a:solidFill>
                  <a:srgbClr val="000000"/>
                </a:solidFill>
              </a:rPr>
              <a:t> (</a:t>
            </a:r>
            <a:r>
              <a:rPr lang="en-US" altLang="en-US" dirty="0" err="1">
                <a:solidFill>
                  <a:srgbClr val="000000"/>
                </a:solidFill>
              </a:rPr>
              <a:t>yönlendirici</a:t>
            </a:r>
            <a:r>
              <a:rPr lang="en-US" altLang="en-US" dirty="0">
                <a:solidFill>
                  <a:srgbClr val="000000"/>
                </a:solidFill>
              </a:rPr>
              <a:t>, </a:t>
            </a:r>
            <a:r>
              <a:rPr lang="en-US" altLang="en-US" dirty="0" err="1">
                <a:solidFill>
                  <a:srgbClr val="000000"/>
                </a:solidFill>
              </a:rPr>
              <a:t>köprü</a:t>
            </a:r>
            <a:r>
              <a:rPr lang="en-US" altLang="en-US" dirty="0">
                <a:solidFill>
                  <a:srgbClr val="000000"/>
                </a:solidFill>
              </a:rPr>
              <a:t>, </a:t>
            </a:r>
            <a:r>
              <a:rPr lang="en-US" altLang="en-US" dirty="0" err="1">
                <a:solidFill>
                  <a:srgbClr val="000000"/>
                </a:solidFill>
              </a:rPr>
              <a:t>bilgisayar</a:t>
            </a:r>
            <a:r>
              <a:rPr lang="en-US" altLang="en-US" dirty="0">
                <a:solidFill>
                  <a:srgbClr val="000000"/>
                </a:solidFill>
              </a:rPr>
              <a:t>, </a:t>
            </a:r>
            <a:r>
              <a:rPr lang="en-US" altLang="en-US" dirty="0" err="1">
                <a:solidFill>
                  <a:srgbClr val="000000"/>
                </a:solidFill>
              </a:rPr>
              <a:t>v.b.</a:t>
            </a:r>
            <a:r>
              <a:rPr lang="en-US" altLang="en-US" dirty="0">
                <a:solidFill>
                  <a:srgbClr val="000000"/>
                </a:solidFill>
              </a:rPr>
              <a:t>)</a:t>
            </a:r>
            <a:r>
              <a:rPr lang="tr-TR" altLang="en-US" dirty="0">
                <a:solidFill>
                  <a:srgbClr val="000000"/>
                </a:solidFill>
              </a:rPr>
              <a:t> </a:t>
            </a:r>
            <a:r>
              <a:rPr lang="en-US" altLang="en-US" dirty="0" err="1">
                <a:solidFill>
                  <a:srgbClr val="000000"/>
                </a:solidFill>
              </a:rPr>
              <a:t>fiziksel</a:t>
            </a:r>
            <a:r>
              <a:rPr lang="en-US" altLang="en-US" dirty="0">
                <a:solidFill>
                  <a:srgbClr val="000000"/>
                </a:solidFill>
              </a:rPr>
              <a:t> </a:t>
            </a:r>
            <a:r>
              <a:rPr lang="en-US" altLang="en-US" dirty="0" err="1">
                <a:solidFill>
                  <a:srgbClr val="000000"/>
                </a:solidFill>
              </a:rPr>
              <a:t>bağlantı</a:t>
            </a:r>
            <a:r>
              <a:rPr lang="en-US" altLang="en-US" dirty="0">
                <a:solidFill>
                  <a:srgbClr val="000000"/>
                </a:solidFill>
              </a:rPr>
              <a:t> </a:t>
            </a:r>
            <a:r>
              <a:rPr lang="en-US" altLang="en-US" dirty="0" err="1">
                <a:solidFill>
                  <a:srgbClr val="000000"/>
                </a:solidFill>
              </a:rPr>
              <a:t>adresleridir</a:t>
            </a:r>
            <a:r>
              <a:rPr lang="en-US" altLang="en-US" dirty="0">
                <a:solidFill>
                  <a:srgbClr val="000000"/>
                </a:solidFill>
              </a:rPr>
              <a:t> (MAC addresses are the addresses of </a:t>
            </a:r>
            <a:r>
              <a:rPr lang="en-US" altLang="en-US" dirty="0" err="1">
                <a:solidFill>
                  <a:srgbClr val="000000"/>
                </a:solidFill>
              </a:rPr>
              <a:t>physcal</a:t>
            </a:r>
            <a:r>
              <a:rPr lang="en-US" altLang="en-US" dirty="0">
                <a:solidFill>
                  <a:srgbClr val="000000"/>
                </a:solidFill>
              </a:rPr>
              <a:t> </a:t>
            </a:r>
            <a:r>
              <a:rPr lang="en-US" altLang="en-US" dirty="0" err="1">
                <a:solidFill>
                  <a:srgbClr val="000000"/>
                </a:solidFill>
              </a:rPr>
              <a:t>attechment</a:t>
            </a:r>
            <a:r>
              <a:rPr lang="en-US" altLang="en-US" dirty="0">
                <a:solidFill>
                  <a:srgbClr val="000000"/>
                </a:solidFill>
              </a:rPr>
              <a:t> points of the</a:t>
            </a:r>
            <a:r>
              <a:rPr lang="tr-TR" altLang="en-US" dirty="0">
                <a:solidFill>
                  <a:srgbClr val="000000"/>
                </a:solidFill>
              </a:rPr>
              <a:t> </a:t>
            </a:r>
            <a:r>
              <a:rPr lang="en-US" altLang="en-US" dirty="0">
                <a:solidFill>
                  <a:srgbClr val="000000"/>
                </a:solidFill>
              </a:rPr>
              <a:t>machines on the LAN).</a:t>
            </a:r>
          </a:p>
          <a:p>
            <a:pPr marL="673100" indent="-514350">
              <a:spcBef>
                <a:spcPts val="500"/>
              </a:spcBef>
              <a:spcAft>
                <a:spcPts val="500"/>
              </a:spcAft>
              <a:buFont typeface="Arial" panose="020B0604020202020204" pitchFamily="34" charset="0"/>
              <a:buAutoNum type="arabicPeriod"/>
            </a:pPr>
            <a:r>
              <a:rPr lang="en-US" altLang="en-US" b="1" dirty="0">
                <a:solidFill>
                  <a:srgbClr val="000000"/>
                </a:solidFill>
              </a:rPr>
              <a:t>LLC </a:t>
            </a:r>
            <a:r>
              <a:rPr lang="en-US" altLang="en-US" b="1" dirty="0" err="1">
                <a:solidFill>
                  <a:srgbClr val="000000"/>
                </a:solidFill>
              </a:rPr>
              <a:t>adresleri</a:t>
            </a:r>
            <a:r>
              <a:rPr lang="en-US" altLang="en-US" b="1" dirty="0">
                <a:solidFill>
                  <a:srgbClr val="000000"/>
                </a:solidFill>
              </a:rPr>
              <a:t>: </a:t>
            </a:r>
            <a:r>
              <a:rPr lang="en-US" altLang="en-US" dirty="0">
                <a:solidFill>
                  <a:srgbClr val="000000"/>
                </a:solidFill>
              </a:rPr>
              <a:t>LLC addresses are the addresses of service access points (SAP: Service Access Point) that specify the source and destination addresses of LLC users (network layer entities).</a:t>
            </a:r>
            <a:endParaRPr lang="en-US" altLang="en-US" dirty="0"/>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en-US" altLang="en-US" dirty="0"/>
              <a:t>IEEE 802.11 Standard  </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61</a:t>
            </a:fld>
            <a:endParaRPr lang="en-US" altLang="en-US" sz="1100">
              <a:solidFill>
                <a:srgbClr val="AAAAAA"/>
              </a:solidFill>
            </a:endParaRPr>
          </a:p>
        </p:txBody>
      </p:sp>
    </p:spTree>
    <p:extLst>
      <p:ext uri="{BB962C8B-B14F-4D97-AF65-F5344CB8AC3E}">
        <p14:creationId xmlns:p14="http://schemas.microsoft.com/office/powerpoint/2010/main" val="360069751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62</a:t>
            </a:fld>
            <a:endParaRPr lang="en-US" altLang="en-US" sz="1100">
              <a:solidFill>
                <a:srgbClr val="AAAAAA"/>
              </a:solidFill>
            </a:endParaRPr>
          </a:p>
        </p:txBody>
      </p:sp>
      <p:pic>
        <p:nvPicPr>
          <p:cNvPr id="5" name="İçerik Yer Tutucusu 4">
            <a:extLst>
              <a:ext uri="{FF2B5EF4-FFF2-40B4-BE49-F238E27FC236}">
                <a16:creationId xmlns:a16="http://schemas.microsoft.com/office/drawing/2014/main" id="{C5D297BA-6CB6-4247-88D7-BCA3304AEA1F}"/>
              </a:ext>
            </a:extLst>
          </p:cNvPr>
          <p:cNvPicPr>
            <a:picLocks noGrp="1" noChangeAspect="1"/>
          </p:cNvPicPr>
          <p:nvPr>
            <p:ph idx="1"/>
          </p:nvPr>
        </p:nvPicPr>
        <p:blipFill>
          <a:blip r:embed="rId3"/>
          <a:stretch>
            <a:fillRect/>
          </a:stretch>
        </p:blipFill>
        <p:spPr>
          <a:xfrm>
            <a:off x="569422" y="0"/>
            <a:ext cx="8345978" cy="7006296"/>
          </a:xfrm>
        </p:spPr>
      </p:pic>
      <mc:AlternateContent xmlns:mc="http://schemas.openxmlformats.org/markup-compatibility/2006" xmlns:p14="http://schemas.microsoft.com/office/powerpoint/2010/main">
        <mc:Choice Requires="p14">
          <p:contentPart p14:bwMode="auto" r:id="rId4">
            <p14:nvContentPartPr>
              <p14:cNvPr id="2" name="Mürekkep 1">
                <a:extLst>
                  <a:ext uri="{FF2B5EF4-FFF2-40B4-BE49-F238E27FC236}">
                    <a16:creationId xmlns:a16="http://schemas.microsoft.com/office/drawing/2014/main" id="{CC6327BB-8337-46D5-8B57-B0C5AA4E1055}"/>
                  </a:ext>
                </a:extLst>
              </p14:cNvPr>
              <p14:cNvContentPartPr/>
              <p14:nvPr/>
            </p14:nvContentPartPr>
            <p14:xfrm>
              <a:off x="1259280" y="1598400"/>
              <a:ext cx="4875840" cy="4465080"/>
            </p14:xfrm>
          </p:contentPart>
        </mc:Choice>
        <mc:Fallback xmlns="">
          <p:pic>
            <p:nvPicPr>
              <p:cNvPr id="2" name="Mürekkep 1">
                <a:extLst>
                  <a:ext uri="{FF2B5EF4-FFF2-40B4-BE49-F238E27FC236}">
                    <a16:creationId xmlns:a16="http://schemas.microsoft.com/office/drawing/2014/main" id="{CC6327BB-8337-46D5-8B57-B0C5AA4E1055}"/>
                  </a:ext>
                </a:extLst>
              </p:cNvPr>
              <p:cNvPicPr/>
              <p:nvPr/>
            </p:nvPicPr>
            <p:blipFill>
              <a:blip r:embed="rId5"/>
              <a:stretch>
                <a:fillRect/>
              </a:stretch>
            </p:blipFill>
            <p:spPr>
              <a:xfrm>
                <a:off x="1249920" y="1589040"/>
                <a:ext cx="4894560" cy="4483800"/>
              </a:xfrm>
              <a:prstGeom prst="rect">
                <a:avLst/>
              </a:prstGeom>
            </p:spPr>
          </p:pic>
        </mc:Fallback>
      </mc:AlternateContent>
    </p:spTree>
    <p:extLst>
      <p:ext uri="{BB962C8B-B14F-4D97-AF65-F5344CB8AC3E}">
        <p14:creationId xmlns:p14="http://schemas.microsoft.com/office/powerpoint/2010/main" val="27802378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IEEE 802.11 Protocol architecture</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63</a:t>
            </a:fld>
            <a:endParaRPr lang="en-US" sz="1200" dirty="0">
              <a:latin typeface="Times New Roman"/>
              <a:cs typeface="Times New Roman"/>
            </a:endParaRPr>
          </a:p>
        </p:txBody>
      </p:sp>
      <p:pic>
        <p:nvPicPr>
          <p:cNvPr id="8" name="Resim 7">
            <a:extLst>
              <a:ext uri="{FF2B5EF4-FFF2-40B4-BE49-F238E27FC236}">
                <a16:creationId xmlns:a16="http://schemas.microsoft.com/office/drawing/2014/main" id="{9417FD94-785B-4C90-AFA3-FD57B337178F}"/>
              </a:ext>
            </a:extLst>
          </p:cNvPr>
          <p:cNvPicPr>
            <a:picLocks noChangeAspect="1"/>
          </p:cNvPicPr>
          <p:nvPr/>
        </p:nvPicPr>
        <p:blipFill>
          <a:blip r:embed="rId3"/>
          <a:stretch>
            <a:fillRect/>
          </a:stretch>
        </p:blipFill>
        <p:spPr>
          <a:xfrm>
            <a:off x="0" y="0"/>
            <a:ext cx="9144000" cy="5320311"/>
          </a:xfrm>
          <a:prstGeom prst="rect">
            <a:avLst/>
          </a:prstGeom>
        </p:spPr>
      </p:pic>
    </p:spTree>
    <p:extLst>
      <p:ext uri="{BB962C8B-B14F-4D97-AF65-F5344CB8AC3E}">
        <p14:creationId xmlns:p14="http://schemas.microsoft.com/office/powerpoint/2010/main" val="62956584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255" y="25256"/>
            <a:ext cx="8853055" cy="506758"/>
          </a:xfrm>
        </p:spPr>
        <p:txBody>
          <a:bodyPr>
            <a:noAutofit/>
          </a:bodyPr>
          <a:lstStyle/>
          <a:p>
            <a:r>
              <a:rPr lang="en-US" sz="2400" dirty="0"/>
              <a:t>IEEE 802.11 Protocol architecture</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64</a:t>
            </a:fld>
            <a:endParaRPr lang="en-US" sz="1200" dirty="0">
              <a:latin typeface="Times New Roman"/>
              <a:cs typeface="Times New Roman"/>
            </a:endParaRPr>
          </a:p>
        </p:txBody>
      </p:sp>
      <p:pic>
        <p:nvPicPr>
          <p:cNvPr id="5" name="Resim 4">
            <a:extLst>
              <a:ext uri="{FF2B5EF4-FFF2-40B4-BE49-F238E27FC236}">
                <a16:creationId xmlns:a16="http://schemas.microsoft.com/office/drawing/2014/main" id="{2F5B5846-9892-4412-87AE-FA06CCC04493}"/>
              </a:ext>
            </a:extLst>
          </p:cNvPr>
          <p:cNvPicPr>
            <a:picLocks noChangeAspect="1"/>
          </p:cNvPicPr>
          <p:nvPr/>
        </p:nvPicPr>
        <p:blipFill>
          <a:blip r:embed="rId3"/>
          <a:stretch>
            <a:fillRect/>
          </a:stretch>
        </p:blipFill>
        <p:spPr>
          <a:xfrm>
            <a:off x="0" y="808752"/>
            <a:ext cx="9144000" cy="5535728"/>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Mürekkep 2">
                <a:extLst>
                  <a:ext uri="{FF2B5EF4-FFF2-40B4-BE49-F238E27FC236}">
                    <a16:creationId xmlns:a16="http://schemas.microsoft.com/office/drawing/2014/main" id="{272EC828-D4C3-4E65-8DFC-C6305F173182}"/>
                  </a:ext>
                </a:extLst>
              </p14:cNvPr>
              <p14:cNvContentPartPr/>
              <p14:nvPr/>
            </p14:nvContentPartPr>
            <p14:xfrm>
              <a:off x="1527120" y="3670200"/>
              <a:ext cx="6349320" cy="1464840"/>
            </p14:xfrm>
          </p:contentPart>
        </mc:Choice>
        <mc:Fallback xmlns="">
          <p:pic>
            <p:nvPicPr>
              <p:cNvPr id="3" name="Mürekkep 2">
                <a:extLst>
                  <a:ext uri="{FF2B5EF4-FFF2-40B4-BE49-F238E27FC236}">
                    <a16:creationId xmlns:a16="http://schemas.microsoft.com/office/drawing/2014/main" id="{272EC828-D4C3-4E65-8DFC-C6305F173182}"/>
                  </a:ext>
                </a:extLst>
              </p:cNvPr>
              <p:cNvPicPr/>
              <p:nvPr/>
            </p:nvPicPr>
            <p:blipFill>
              <a:blip r:embed="rId5"/>
              <a:stretch>
                <a:fillRect/>
              </a:stretch>
            </p:blipFill>
            <p:spPr>
              <a:xfrm>
                <a:off x="1517760" y="3660840"/>
                <a:ext cx="6368040" cy="1483560"/>
              </a:xfrm>
              <a:prstGeom prst="rect">
                <a:avLst/>
              </a:prstGeom>
            </p:spPr>
          </p:pic>
        </mc:Fallback>
      </mc:AlternateContent>
    </p:spTree>
    <p:extLst>
      <p:ext uri="{BB962C8B-B14F-4D97-AF65-F5344CB8AC3E}">
        <p14:creationId xmlns:p14="http://schemas.microsoft.com/office/powerpoint/2010/main" val="168422764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255" y="25256"/>
            <a:ext cx="8853055" cy="506758"/>
          </a:xfrm>
        </p:spPr>
        <p:txBody>
          <a:bodyPr>
            <a:noAutofit/>
          </a:bodyPr>
          <a:lstStyle/>
          <a:p>
            <a:r>
              <a:rPr lang="en-US" sz="2400" dirty="0"/>
              <a:t>IEEE 802.11 Protocol architecture</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65</a:t>
            </a:fld>
            <a:endParaRPr lang="en-US" sz="1200" dirty="0">
              <a:latin typeface="Times New Roman"/>
              <a:cs typeface="Times New Roman"/>
            </a:endParaRPr>
          </a:p>
        </p:txBody>
      </p:sp>
      <p:pic>
        <p:nvPicPr>
          <p:cNvPr id="6" name="Resim 5">
            <a:extLst>
              <a:ext uri="{FF2B5EF4-FFF2-40B4-BE49-F238E27FC236}">
                <a16:creationId xmlns:a16="http://schemas.microsoft.com/office/drawing/2014/main" id="{F6120416-1246-4176-A8D6-B93C2B7C622B}"/>
              </a:ext>
            </a:extLst>
          </p:cNvPr>
          <p:cNvPicPr>
            <a:picLocks noChangeAspect="1"/>
          </p:cNvPicPr>
          <p:nvPr/>
        </p:nvPicPr>
        <p:blipFill>
          <a:blip r:embed="rId3"/>
          <a:stretch>
            <a:fillRect/>
          </a:stretch>
        </p:blipFill>
        <p:spPr>
          <a:xfrm>
            <a:off x="0" y="246997"/>
            <a:ext cx="9144000" cy="6462608"/>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Mürekkep 2">
                <a:extLst>
                  <a:ext uri="{FF2B5EF4-FFF2-40B4-BE49-F238E27FC236}">
                    <a16:creationId xmlns:a16="http://schemas.microsoft.com/office/drawing/2014/main" id="{05788A4C-0968-4355-9E7D-3F0A72B9177C}"/>
                  </a:ext>
                </a:extLst>
              </p14:cNvPr>
              <p14:cNvContentPartPr/>
              <p14:nvPr/>
            </p14:nvContentPartPr>
            <p14:xfrm>
              <a:off x="1330560" y="3821760"/>
              <a:ext cx="1473840" cy="482760"/>
            </p14:xfrm>
          </p:contentPart>
        </mc:Choice>
        <mc:Fallback xmlns="">
          <p:pic>
            <p:nvPicPr>
              <p:cNvPr id="3" name="Mürekkep 2">
                <a:extLst>
                  <a:ext uri="{FF2B5EF4-FFF2-40B4-BE49-F238E27FC236}">
                    <a16:creationId xmlns:a16="http://schemas.microsoft.com/office/drawing/2014/main" id="{05788A4C-0968-4355-9E7D-3F0A72B9177C}"/>
                  </a:ext>
                </a:extLst>
              </p:cNvPr>
              <p:cNvPicPr/>
              <p:nvPr/>
            </p:nvPicPr>
            <p:blipFill>
              <a:blip r:embed="rId5"/>
              <a:stretch>
                <a:fillRect/>
              </a:stretch>
            </p:blipFill>
            <p:spPr>
              <a:xfrm>
                <a:off x="1321200" y="3812400"/>
                <a:ext cx="1492560" cy="501480"/>
              </a:xfrm>
              <a:prstGeom prst="rect">
                <a:avLst/>
              </a:prstGeom>
            </p:spPr>
          </p:pic>
        </mc:Fallback>
      </mc:AlternateContent>
    </p:spTree>
    <p:extLst>
      <p:ext uri="{BB962C8B-B14F-4D97-AF65-F5344CB8AC3E}">
        <p14:creationId xmlns:p14="http://schemas.microsoft.com/office/powerpoint/2010/main" val="40071869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255" y="25256"/>
            <a:ext cx="8853055" cy="506758"/>
          </a:xfrm>
        </p:spPr>
        <p:txBody>
          <a:bodyPr>
            <a:noAutofit/>
          </a:bodyPr>
          <a:lstStyle/>
          <a:p>
            <a:r>
              <a:rPr lang="en-US" sz="2400" dirty="0"/>
              <a:t>IEEE 802.11 Protocol architecture</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66</a:t>
            </a:fld>
            <a:endParaRPr lang="en-US" sz="1200" dirty="0">
              <a:latin typeface="Times New Roman"/>
              <a:cs typeface="Times New Roman"/>
            </a:endParaRPr>
          </a:p>
        </p:txBody>
      </p:sp>
      <p:pic>
        <p:nvPicPr>
          <p:cNvPr id="5" name="Resim 4">
            <a:extLst>
              <a:ext uri="{FF2B5EF4-FFF2-40B4-BE49-F238E27FC236}">
                <a16:creationId xmlns:a16="http://schemas.microsoft.com/office/drawing/2014/main" id="{96353655-77E9-412E-94E8-A43008D9F706}"/>
              </a:ext>
            </a:extLst>
          </p:cNvPr>
          <p:cNvPicPr>
            <a:picLocks noChangeAspect="1"/>
          </p:cNvPicPr>
          <p:nvPr/>
        </p:nvPicPr>
        <p:blipFill>
          <a:blip r:embed="rId3"/>
          <a:stretch>
            <a:fillRect/>
          </a:stretch>
        </p:blipFill>
        <p:spPr>
          <a:xfrm>
            <a:off x="0" y="1136154"/>
            <a:ext cx="9144000" cy="4499875"/>
          </a:xfrm>
          <a:prstGeom prst="rect">
            <a:avLst/>
          </a:prstGeom>
        </p:spPr>
      </p:pic>
    </p:spTree>
    <p:extLst>
      <p:ext uri="{BB962C8B-B14F-4D97-AF65-F5344CB8AC3E}">
        <p14:creationId xmlns:p14="http://schemas.microsoft.com/office/powerpoint/2010/main" val="194242742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IEEE 802.11 Protocol architecture</a:t>
            </a:r>
          </a:p>
        </p:txBody>
      </p:sp>
      <p:sp>
        <p:nvSpPr>
          <p:cNvPr id="3" name="Content Placeholder 2"/>
          <p:cNvSpPr>
            <a:spLocks noGrp="1"/>
          </p:cNvSpPr>
          <p:nvPr>
            <p:ph idx="1"/>
          </p:nvPr>
        </p:nvSpPr>
        <p:spPr/>
        <p:txBody>
          <a:bodyPr/>
          <a:lstStyle/>
          <a:p>
            <a:r>
              <a:rPr lang="en-US" dirty="0"/>
              <a:t>Developed</a:t>
            </a:r>
            <a:r>
              <a:rPr lang="en-US" baseline="0" dirty="0"/>
              <a:t> by the IEEE 802.11 working group</a:t>
            </a:r>
          </a:p>
          <a:p>
            <a:pPr lvl="0"/>
            <a:r>
              <a:rPr lang="en-US" dirty="0"/>
              <a:t>Uses layering of protocols</a:t>
            </a:r>
          </a:p>
          <a:p>
            <a:pPr lvl="0"/>
            <a:r>
              <a:rPr lang="en-US" dirty="0"/>
              <a:t>LAN protocols focus on the lower layers of the OSI</a:t>
            </a:r>
            <a:r>
              <a:rPr lang="en-US" baseline="0" dirty="0"/>
              <a:t> model</a:t>
            </a:r>
          </a:p>
          <a:p>
            <a:pPr lvl="1"/>
            <a:r>
              <a:rPr lang="en-US" dirty="0"/>
              <a:t>Figure 8.1  relates OSI</a:t>
            </a:r>
            <a:r>
              <a:rPr lang="en-US" baseline="0" dirty="0"/>
              <a:t> with 802.11</a:t>
            </a:r>
          </a:p>
          <a:p>
            <a:pPr lvl="1"/>
            <a:r>
              <a:rPr lang="en-US" dirty="0"/>
              <a:t>Called the IEEE 802 reference model</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67</a:t>
            </a:fld>
            <a:endParaRPr lang="en-US" sz="1200" dirty="0">
              <a:latin typeface="Times New Roman"/>
              <a:cs typeface="Times New Roman"/>
            </a:endParaRPr>
          </a:p>
        </p:txBody>
      </p:sp>
    </p:spTree>
    <p:extLst>
      <p:ext uri="{BB962C8B-B14F-4D97-AF65-F5344CB8AC3E}">
        <p14:creationId xmlns:p14="http://schemas.microsoft.com/office/powerpoint/2010/main" val="110319638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a:bodyPr>
          <a:lstStyle/>
          <a:p>
            <a:r>
              <a:rPr lang="en-US" dirty="0"/>
              <a:t>8.1 IEEE 802 Protocol Layers Compared to OSI Model </a:t>
            </a:r>
          </a:p>
        </p:txBody>
      </p:sp>
      <p:pic>
        <p:nvPicPr>
          <p:cNvPr id="2" name="Picture Placeholder 1" descr="Ch11fig05.eps">
            <a:hlinkClick r:id="rId3"/>
          </p:cNvPr>
          <p:cNvPicPr>
            <a:picLocks noGrp="1" noChangeAspect="1"/>
          </p:cNvPicPr>
          <p:nvPr>
            <p:ph type="pic" idx="1"/>
          </p:nvPr>
        </p:nvPicPr>
        <p:blipFill>
          <a:blip r:embed="rId4">
            <a:extLst>
              <a:ext uri="{28A0092B-C50C-407E-A947-70E740481C1C}">
                <a14:useLocalDpi xmlns:a14="http://schemas.microsoft.com/office/drawing/2010/main" val="0"/>
              </a:ext>
            </a:extLst>
          </a:blip>
          <a:srcRect l="-23759" r="-23759"/>
          <a:stretch>
            <a:fillRect/>
          </a:stretch>
        </p:blipFill>
        <p:spPr/>
      </p:pic>
      <p:sp>
        <p:nvSpPr>
          <p:cNvPr id="8" name="Text Placeholder 7"/>
          <p:cNvSpPr>
            <a:spLocks noGrp="1"/>
          </p:cNvSpPr>
          <p:nvPr>
            <p:ph type="body" sz="half" idx="2"/>
          </p:nvPr>
        </p:nvSpPr>
        <p:spPr/>
        <p:txBody>
          <a:bodyPr/>
          <a:lstStyle/>
          <a:p>
            <a:endParaRPr lang="en-US"/>
          </a:p>
        </p:txBody>
      </p:sp>
      <p:sp>
        <p:nvSpPr>
          <p:cNvPr id="7" name="Slide Number Placeholder 5"/>
          <p:cNvSpPr>
            <a:spLocks noGrp="1"/>
          </p:cNvSpPr>
          <p:nvPr>
            <p:ph type="sldNum" sz="quarter" idx="4"/>
          </p:nvPr>
        </p:nvSpPr>
        <p:spPr>
          <a:xfrm>
            <a:off x="3201227" y="6342694"/>
            <a:ext cx="5723409" cy="365125"/>
          </a:xfrm>
          <a:prstGeom prst="rect">
            <a:avLst/>
          </a:prstGeom>
        </p:spPr>
        <p:txBody>
          <a:bodyPr/>
          <a:lstStyle/>
          <a:p>
            <a:r>
              <a:rPr lang="en-US" dirty="0"/>
              <a:t>Wireless LAN Technology and the IEEE 802.11 Wireless LAN Standard 11-</a:t>
            </a:r>
            <a:fld id="{46E48147-4DBD-E646-92C0-0C9D8AFD71A7}" type="slidenum">
              <a:rPr lang="en-US"/>
              <a:pPr/>
              <a:t>68</a:t>
            </a:fld>
            <a:endParaRPr lang="en-US" dirty="0"/>
          </a:p>
        </p:txBody>
      </p:sp>
      <p:pic>
        <p:nvPicPr>
          <p:cNvPr id="5" name="Picture 4" descr="11_5_ieee_802_protocol_layers_compared_to_osi.ti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818" y="6264274"/>
            <a:ext cx="457200" cy="457200"/>
          </a:xfrm>
          <a:prstGeom prst="rect">
            <a:avLst/>
          </a:prstGeom>
        </p:spPr>
      </p:pic>
    </p:spTree>
    <p:extLst>
      <p:ext uri="{BB962C8B-B14F-4D97-AF65-F5344CB8AC3E}">
        <p14:creationId xmlns:p14="http://schemas.microsoft.com/office/powerpoint/2010/main" val="32005688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IEEE 802.11 Protocol Architecture</a:t>
            </a:r>
          </a:p>
        </p:txBody>
      </p:sp>
      <p:sp>
        <p:nvSpPr>
          <p:cNvPr id="3" name="Content Placeholder 2"/>
          <p:cNvSpPr>
            <a:spLocks noGrp="1"/>
          </p:cNvSpPr>
          <p:nvPr>
            <p:ph idx="1"/>
          </p:nvPr>
        </p:nvSpPr>
        <p:spPr/>
        <p:txBody>
          <a:bodyPr>
            <a:normAutofit fontScale="85000" lnSpcReduction="20000"/>
          </a:bodyPr>
          <a:lstStyle/>
          <a:p>
            <a:r>
              <a:rPr lang="en-US" dirty="0"/>
              <a:t>Functions of physical layer:</a:t>
            </a:r>
          </a:p>
          <a:p>
            <a:pPr lvl="1"/>
            <a:r>
              <a:rPr lang="en-US" dirty="0"/>
              <a:t>Encoding/decoding of signals</a:t>
            </a:r>
          </a:p>
          <a:p>
            <a:pPr lvl="1"/>
            <a:r>
              <a:rPr lang="en-US" dirty="0"/>
              <a:t>Preamble generation/removal (for synchronization)</a:t>
            </a:r>
          </a:p>
          <a:p>
            <a:pPr lvl="1"/>
            <a:r>
              <a:rPr lang="en-US" dirty="0"/>
              <a:t>Bit transmission/reception</a:t>
            </a:r>
          </a:p>
          <a:p>
            <a:pPr lvl="1"/>
            <a:r>
              <a:rPr lang="en-US" dirty="0">
                <a:solidFill>
                  <a:schemeClr val="bg1"/>
                </a:solidFill>
              </a:rPr>
              <a:t>Includes specification of the transmission medium</a:t>
            </a:r>
          </a:p>
          <a:p>
            <a:r>
              <a:rPr lang="en-US" dirty="0">
                <a:solidFill>
                  <a:schemeClr val="bg1"/>
                </a:solidFill>
              </a:rPr>
              <a:t>Sublayers</a:t>
            </a:r>
          </a:p>
          <a:p>
            <a:pPr lvl="1"/>
            <a:r>
              <a:rPr lang="en-US" dirty="0">
                <a:solidFill>
                  <a:schemeClr val="bg1"/>
                </a:solidFill>
              </a:rPr>
              <a:t>Physical layer convergence procedure (PLCP)</a:t>
            </a:r>
          </a:p>
          <a:p>
            <a:pPr lvl="2"/>
            <a:r>
              <a:rPr lang="en-US" dirty="0">
                <a:solidFill>
                  <a:schemeClr val="bg1"/>
                </a:solidFill>
              </a:rPr>
              <a:t>Mapping 802.11 MAC layer protocol data units (MPDUs) into a framing format</a:t>
            </a:r>
          </a:p>
          <a:p>
            <a:pPr lvl="2"/>
            <a:r>
              <a:rPr lang="en-US" dirty="0">
                <a:solidFill>
                  <a:schemeClr val="bg1"/>
                </a:solidFill>
              </a:rPr>
              <a:t>Sending and receiving between stations using same PMD sublayer</a:t>
            </a:r>
          </a:p>
          <a:p>
            <a:pPr lvl="1"/>
            <a:r>
              <a:rPr lang="en-US" dirty="0">
                <a:solidFill>
                  <a:schemeClr val="bg1"/>
                </a:solidFill>
              </a:rPr>
              <a:t>Physical medium dependent sublayer (PMD)</a:t>
            </a:r>
          </a:p>
          <a:p>
            <a:pPr lvl="2"/>
            <a:r>
              <a:rPr lang="en-US" dirty="0">
                <a:solidFill>
                  <a:schemeClr val="bg1"/>
                </a:solidFill>
              </a:rPr>
              <a:t>Transmitting and receiving user data through a wireless medium</a:t>
            </a:r>
          </a:p>
          <a:p>
            <a:pPr lvl="2"/>
            <a:endParaRPr lang="en-US" dirty="0"/>
          </a:p>
          <a:p>
            <a:pPr lvl="1"/>
            <a:endParaRPr lang="en-US" dirty="0"/>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69</a:t>
            </a:fld>
            <a:endParaRPr lang="en-US" sz="1200" dirty="0">
              <a:latin typeface="Times New Roman"/>
              <a:cs typeface="Times New Roman"/>
            </a:endParaRPr>
          </a:p>
        </p:txBody>
      </p:sp>
    </p:spTree>
    <p:extLst>
      <p:ext uri="{BB962C8B-B14F-4D97-AF65-F5344CB8AC3E}">
        <p14:creationId xmlns:p14="http://schemas.microsoft.com/office/powerpoint/2010/main" val="2551333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fontScale="70000" lnSpcReduction="20000"/>
          </a:bodyPr>
          <a:lstStyle/>
          <a:p>
            <a:pPr marL="158750" indent="0" algn="just">
              <a:spcBef>
                <a:spcPts val="500"/>
              </a:spcBef>
              <a:spcAft>
                <a:spcPts val="500"/>
              </a:spcAft>
              <a:buFont typeface="Arial" panose="020B0604020202020204" pitchFamily="34" charset="0"/>
              <a:buNone/>
            </a:pPr>
            <a:r>
              <a:rPr lang="en-US" altLang="en-US" sz="2400" dirty="0"/>
              <a:t>Many advantages are gained through the use of wireless LANs. These advantages can be divided into intra-building and inter-building advantages.</a:t>
            </a:r>
          </a:p>
          <a:p>
            <a:pPr marL="158750" indent="0" algn="just">
              <a:spcBef>
                <a:spcPts val="500"/>
              </a:spcBef>
              <a:spcAft>
                <a:spcPts val="500"/>
              </a:spcAft>
              <a:buFont typeface="Arial" panose="020B0604020202020204" pitchFamily="34" charset="0"/>
              <a:buNone/>
            </a:pPr>
            <a:r>
              <a:rPr lang="en-US" altLang="en-US" sz="2400" dirty="0">
                <a:solidFill>
                  <a:srgbClr val="FF0000"/>
                </a:solidFill>
              </a:rPr>
              <a:t>intra-building;</a:t>
            </a:r>
          </a:p>
          <a:p>
            <a:pPr marL="158750" indent="0" algn="just">
              <a:spcBef>
                <a:spcPts val="500"/>
              </a:spcBef>
              <a:spcAft>
                <a:spcPts val="500"/>
              </a:spcAft>
              <a:buFont typeface="Arial" panose="020B0604020202020204" pitchFamily="34" charset="0"/>
              <a:buNone/>
            </a:pPr>
            <a:r>
              <a:rPr lang="en-US" altLang="en-US" sz="2400" dirty="0"/>
              <a:t></a:t>
            </a:r>
            <a:r>
              <a:rPr lang="en-US" altLang="en-US" sz="2400" b="1" dirty="0"/>
              <a:t>Mobility</a:t>
            </a:r>
            <a:r>
              <a:rPr lang="en-US" altLang="en-US" sz="2400" dirty="0"/>
              <a:t>: There is no need to fix computers in a wireless LAN system. Therefore, users' freedom of movement is ensured and work efficiency increases.</a:t>
            </a:r>
          </a:p>
          <a:p>
            <a:pPr marL="158750" indent="0" algn="just">
              <a:spcBef>
                <a:spcPts val="500"/>
              </a:spcBef>
              <a:spcAft>
                <a:spcPts val="500"/>
              </a:spcAft>
              <a:buFont typeface="Arial" panose="020B0604020202020204" pitchFamily="34" charset="0"/>
              <a:buNone/>
            </a:pPr>
            <a:r>
              <a:rPr lang="en-US" altLang="en-US" sz="2400" dirty="0"/>
              <a:t> </a:t>
            </a:r>
            <a:r>
              <a:rPr lang="en-US" altLang="en-US" sz="2400" b="1" dirty="0"/>
              <a:t>Installation speed and flexibility</a:t>
            </a:r>
            <a:r>
              <a:rPr lang="en-US" altLang="en-US" sz="2400" dirty="0"/>
              <a:t>: Before installing a wired LAN, a certain amount of time is spent on the required cabling plan and cabling process. Since these operations are not required in the wireless WLAN system, time is saved and the installation of the system is accelerated. It also provides easy access to the network in places where cable installation is difficult.</a:t>
            </a:r>
          </a:p>
          <a:p>
            <a:pPr marL="158750" indent="0" algn="just">
              <a:spcBef>
                <a:spcPts val="500"/>
              </a:spcBef>
              <a:spcAft>
                <a:spcPts val="500"/>
              </a:spcAft>
              <a:buFont typeface="Arial" panose="020B0604020202020204" pitchFamily="34" charset="0"/>
              <a:buNone/>
            </a:pPr>
            <a:r>
              <a:rPr lang="en-US" altLang="en-US" sz="2400" b="1" dirty="0"/>
              <a:t>Low cost</a:t>
            </a:r>
            <a:r>
              <a:rPr lang="en-US" altLang="en-US" sz="2400" dirty="0"/>
              <a:t>: Although wireless networks vary depending on the system to be installed, they are generally lower cost than wired networks. Because there is no cable cost or cabling labor fee.</a:t>
            </a:r>
          </a:p>
          <a:p>
            <a:pPr marL="158750" indent="0" algn="just">
              <a:spcBef>
                <a:spcPts val="500"/>
              </a:spcBef>
              <a:spcAft>
                <a:spcPts val="500"/>
              </a:spcAft>
              <a:buFont typeface="Arial" panose="020B0604020202020204" pitchFamily="34" charset="0"/>
              <a:buNone/>
            </a:pPr>
            <a:r>
              <a:rPr lang="en-US" altLang="en-US" sz="2400" b="1" dirty="0"/>
              <a:t> Scalability</a:t>
            </a:r>
            <a:r>
              <a:rPr lang="en-US" altLang="en-US" sz="2400" dirty="0"/>
              <a:t>: Internet access can be provided from anywhere in environments where the number of users is not fixed (campus, library, restaurant, conference hall, etc.). Since it does not require additional materials and workload during users' participation in the system, the network can be expanded to any number of times.</a:t>
            </a:r>
            <a:endParaRPr lang="en-US" altLang="en-US" sz="1600" dirty="0"/>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tr-TR" altLang="en-US" dirty="0"/>
              <a:t>KABLOSUZ AĞLAR</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7</a:t>
            </a:fld>
            <a:endParaRPr lang="en-US" altLang="en-US" sz="1100">
              <a:solidFill>
                <a:srgbClr val="AAAAAA"/>
              </a:solidFill>
            </a:endParaRPr>
          </a:p>
        </p:txBody>
      </p:sp>
    </p:spTree>
    <p:extLst>
      <p:ext uri="{BB962C8B-B14F-4D97-AF65-F5344CB8AC3E}">
        <p14:creationId xmlns:p14="http://schemas.microsoft.com/office/powerpoint/2010/main" val="398650507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Rectangle 2"/>
          <p:cNvSpPr>
            <a:spLocks noGrp="1" noChangeArrowheads="1"/>
          </p:cNvSpPr>
          <p:nvPr>
            <p:ph type="title"/>
          </p:nvPr>
        </p:nvSpPr>
        <p:spPr/>
        <p:txBody>
          <a:bodyPr>
            <a:normAutofit fontScale="90000"/>
          </a:bodyPr>
          <a:lstStyle/>
          <a:p>
            <a:r>
              <a:rPr lang="en-US" dirty="0"/>
              <a:t>IEEE 802.11 Protocol Architecture</a:t>
            </a:r>
          </a:p>
        </p:txBody>
      </p:sp>
      <p:sp>
        <p:nvSpPr>
          <p:cNvPr id="295939" name="Rectangle 3"/>
          <p:cNvSpPr>
            <a:spLocks noGrp="1" noChangeArrowheads="1"/>
          </p:cNvSpPr>
          <p:nvPr>
            <p:ph type="body" idx="1"/>
          </p:nvPr>
        </p:nvSpPr>
        <p:spPr/>
        <p:txBody>
          <a:bodyPr/>
          <a:lstStyle/>
          <a:p>
            <a:pPr>
              <a:lnSpc>
                <a:spcPct val="90000"/>
              </a:lnSpc>
            </a:pPr>
            <a:r>
              <a:rPr lang="en-US" sz="2800" dirty="0"/>
              <a:t>Functions of logical link control (LLC) Layer:</a:t>
            </a:r>
          </a:p>
          <a:p>
            <a:pPr lvl="1">
              <a:lnSpc>
                <a:spcPct val="90000"/>
              </a:lnSpc>
            </a:pPr>
            <a:r>
              <a:rPr lang="en-US" sz="2400" dirty="0"/>
              <a:t>Provide an interface to higher layers and perform flow and error control</a:t>
            </a:r>
          </a:p>
          <a:p>
            <a:pPr lvl="1">
              <a:lnSpc>
                <a:spcPct val="90000"/>
              </a:lnSpc>
            </a:pPr>
            <a:endParaRPr lang="en-US" sz="2400" dirty="0"/>
          </a:p>
          <a:p>
            <a:pPr>
              <a:lnSpc>
                <a:spcPct val="90000"/>
              </a:lnSpc>
            </a:pPr>
            <a:r>
              <a:rPr lang="en-US" sz="2800" dirty="0"/>
              <a:t>Functions of medium access control (MAC) layer:</a:t>
            </a:r>
          </a:p>
          <a:p>
            <a:pPr lvl="1">
              <a:lnSpc>
                <a:spcPct val="90000"/>
              </a:lnSpc>
            </a:pPr>
            <a:r>
              <a:rPr lang="en-US" sz="2400" dirty="0"/>
              <a:t>On transmission, assemble data into a frame with address and error detection fields</a:t>
            </a:r>
          </a:p>
          <a:p>
            <a:pPr lvl="1">
              <a:lnSpc>
                <a:spcPct val="90000"/>
              </a:lnSpc>
            </a:pPr>
            <a:r>
              <a:rPr lang="en-US" sz="2400" dirty="0"/>
              <a:t>On reception, disassemble frame and perform address recognition and error detection</a:t>
            </a:r>
          </a:p>
          <a:p>
            <a:pPr lvl="1">
              <a:lnSpc>
                <a:spcPct val="90000"/>
              </a:lnSpc>
            </a:pPr>
            <a:r>
              <a:rPr lang="en-US" sz="2400" b="1" u="sng" dirty="0"/>
              <a:t>Govern access to the LAN transmission medium</a:t>
            </a:r>
          </a:p>
          <a:p>
            <a:pPr lvl="1">
              <a:lnSpc>
                <a:spcPct val="90000"/>
              </a:lnSpc>
            </a:pPr>
            <a:endParaRPr lang="en-US" sz="2400" b="1" u="sng" dirty="0"/>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70</a:t>
            </a:fld>
            <a:endParaRPr lang="en-US" dirty="0"/>
          </a:p>
        </p:txBody>
      </p:sp>
    </p:spTree>
    <p:extLst>
      <p:ext uri="{BB962C8B-B14F-4D97-AF65-F5344CB8AC3E}">
        <p14:creationId xmlns:p14="http://schemas.microsoft.com/office/powerpoint/2010/main" val="295778377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a:bodyPr>
          <a:lstStyle/>
          <a:p>
            <a:r>
              <a:rPr lang="en-US" dirty="0"/>
              <a:t>11.6  IEEE 802 Protocols in Context </a:t>
            </a:r>
          </a:p>
        </p:txBody>
      </p:sp>
      <p:pic>
        <p:nvPicPr>
          <p:cNvPr id="2" name="Picture Placeholder 1" descr="Ch11fig06.eps">
            <a:hlinkClick r:id="rId3"/>
          </p:cNvPr>
          <p:cNvPicPr>
            <a:picLocks noGrp="1" noChangeAspect="1"/>
          </p:cNvPicPr>
          <p:nvPr>
            <p:ph type="pic" idx="1"/>
          </p:nvPr>
        </p:nvPicPr>
        <p:blipFill>
          <a:blip r:embed="rId4">
            <a:extLst>
              <a:ext uri="{28A0092B-C50C-407E-A947-70E740481C1C}">
                <a14:useLocalDpi xmlns:a14="http://schemas.microsoft.com/office/drawing/2010/main" val="0"/>
              </a:ext>
            </a:extLst>
          </a:blip>
          <a:srcRect l="-1310" r="-1310"/>
          <a:stretch>
            <a:fillRect/>
          </a:stretch>
        </p:blipFill>
        <p:spPr/>
      </p:pic>
      <p:sp>
        <p:nvSpPr>
          <p:cNvPr id="8" name="Text Placeholder 7"/>
          <p:cNvSpPr>
            <a:spLocks noGrp="1"/>
          </p:cNvSpPr>
          <p:nvPr>
            <p:ph type="body" sz="half" idx="2"/>
          </p:nvPr>
        </p:nvSpPr>
        <p:spPr/>
        <p:txBody>
          <a:bodyPr/>
          <a:lstStyle/>
          <a:p>
            <a:endParaRPr lang="en-US"/>
          </a:p>
        </p:txBody>
      </p:sp>
      <p:sp>
        <p:nvSpPr>
          <p:cNvPr id="7" name="Slide Number Placeholder 5"/>
          <p:cNvSpPr>
            <a:spLocks noGrp="1"/>
          </p:cNvSpPr>
          <p:nvPr>
            <p:ph type="sldNum" sz="quarter" idx="4"/>
          </p:nvPr>
        </p:nvSpPr>
        <p:spPr>
          <a:xfrm>
            <a:off x="3650987" y="6342694"/>
            <a:ext cx="5273650" cy="365125"/>
          </a:xfrm>
          <a:prstGeom prst="rect">
            <a:avLst/>
          </a:prstGeom>
        </p:spPr>
        <p:txBody>
          <a:bodyPr/>
          <a:lstStyle/>
          <a:p>
            <a:r>
              <a:rPr lang="en-US" dirty="0"/>
              <a:t>Wireless LAN Technology and the IEEE 802.11 Wireless LAN Standard 11-</a:t>
            </a:r>
            <a:fld id="{46E48147-4DBD-E646-92C0-0C9D8AFD71A7}" type="slidenum">
              <a:rPr lang="en-US"/>
              <a:pPr/>
              <a:t>71</a:t>
            </a:fld>
            <a:endParaRPr lang="en-US" dirty="0"/>
          </a:p>
        </p:txBody>
      </p:sp>
      <p:pic>
        <p:nvPicPr>
          <p:cNvPr id="5" name="Picture 4" descr="11_6_ieee_802_protocols_in_context.ti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818" y="6264274"/>
            <a:ext cx="457200" cy="457200"/>
          </a:xfrm>
          <a:prstGeom prst="rect">
            <a:avLst/>
          </a:prstGeom>
        </p:spPr>
      </p:pic>
    </p:spTree>
    <p:extLst>
      <p:ext uri="{BB962C8B-B14F-4D97-AF65-F5344CB8AC3E}">
        <p14:creationId xmlns:p14="http://schemas.microsoft.com/office/powerpoint/2010/main" val="250608725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62" name="Rectangle 2"/>
          <p:cNvSpPr>
            <a:spLocks noGrp="1" noChangeArrowheads="1"/>
          </p:cNvSpPr>
          <p:nvPr>
            <p:ph type="title"/>
          </p:nvPr>
        </p:nvSpPr>
        <p:spPr/>
        <p:txBody>
          <a:bodyPr/>
          <a:lstStyle/>
          <a:p>
            <a:r>
              <a:rPr lang="en-US" dirty="0"/>
              <a:t>Separation of LLC and MAC</a:t>
            </a:r>
          </a:p>
        </p:txBody>
      </p:sp>
      <p:sp>
        <p:nvSpPr>
          <p:cNvPr id="296963" name="Rectangle 3"/>
          <p:cNvSpPr>
            <a:spLocks noGrp="1" noChangeArrowheads="1"/>
          </p:cNvSpPr>
          <p:nvPr>
            <p:ph type="body" idx="1"/>
          </p:nvPr>
        </p:nvSpPr>
        <p:spPr/>
        <p:txBody>
          <a:bodyPr/>
          <a:lstStyle/>
          <a:p>
            <a:r>
              <a:rPr lang="en-US" dirty="0"/>
              <a:t>The logic required to manage access to a shared-access medium is not found in traditional layer 2 data link control</a:t>
            </a:r>
          </a:p>
          <a:p>
            <a:r>
              <a:rPr lang="en-US" dirty="0"/>
              <a:t>For the same LLC, several MAC options may be provided</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72</a:t>
            </a:fld>
            <a:endParaRPr lang="en-US" dirty="0"/>
          </a:p>
        </p:txBody>
      </p:sp>
    </p:spTree>
    <p:extLst>
      <p:ext uri="{BB962C8B-B14F-4D97-AF65-F5344CB8AC3E}">
        <p14:creationId xmlns:p14="http://schemas.microsoft.com/office/powerpoint/2010/main" val="270905315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2"/>
          <p:cNvSpPr>
            <a:spLocks noGrp="1" noChangeArrowheads="1"/>
          </p:cNvSpPr>
          <p:nvPr>
            <p:ph type="title"/>
          </p:nvPr>
        </p:nvSpPr>
        <p:spPr/>
        <p:txBody>
          <a:bodyPr/>
          <a:lstStyle/>
          <a:p>
            <a:r>
              <a:rPr lang="en-US" dirty="0"/>
              <a:t>LLC Services</a:t>
            </a:r>
          </a:p>
        </p:txBody>
      </p:sp>
      <p:sp>
        <p:nvSpPr>
          <p:cNvPr id="260099" name="Rectangle 3"/>
          <p:cNvSpPr>
            <a:spLocks noGrp="1" noChangeArrowheads="1"/>
          </p:cNvSpPr>
          <p:nvPr>
            <p:ph type="body" idx="1"/>
          </p:nvPr>
        </p:nvSpPr>
        <p:spPr>
          <a:xfrm>
            <a:off x="457200" y="1600200"/>
            <a:ext cx="8229600" cy="4983162"/>
          </a:xfrm>
        </p:spPr>
        <p:txBody>
          <a:bodyPr>
            <a:normAutofit fontScale="85000" lnSpcReduction="10000"/>
          </a:bodyPr>
          <a:lstStyle/>
          <a:p>
            <a:r>
              <a:rPr lang="en-US" dirty="0"/>
              <a:t>LLC specifies the mechanisms </a:t>
            </a:r>
          </a:p>
          <a:p>
            <a:pPr lvl="1"/>
            <a:r>
              <a:rPr lang="en-US" dirty="0"/>
              <a:t>for addressing stations across the medium and </a:t>
            </a:r>
          </a:p>
          <a:p>
            <a:pPr lvl="1"/>
            <a:r>
              <a:rPr lang="en-US" dirty="0"/>
              <a:t>for controlling the exchange of data between two users.</a:t>
            </a:r>
          </a:p>
          <a:p>
            <a:pPr lvl="1"/>
            <a:endParaRPr lang="en-US" sz="2400" dirty="0"/>
          </a:p>
          <a:p>
            <a:pPr>
              <a:lnSpc>
                <a:spcPct val="90000"/>
              </a:lnSpc>
            </a:pPr>
            <a:r>
              <a:rPr lang="en-US" sz="2800" dirty="0"/>
              <a:t>Unacknowledged connectionless service</a:t>
            </a:r>
          </a:p>
          <a:p>
            <a:pPr lvl="1">
              <a:lnSpc>
                <a:spcPct val="90000"/>
              </a:lnSpc>
            </a:pPr>
            <a:r>
              <a:rPr lang="en-US" sz="2400" dirty="0"/>
              <a:t>No flow- and error-control mechanisms</a:t>
            </a:r>
          </a:p>
          <a:p>
            <a:pPr lvl="1">
              <a:lnSpc>
                <a:spcPct val="90000"/>
              </a:lnSpc>
            </a:pPr>
            <a:r>
              <a:rPr lang="en-US" sz="2400" dirty="0"/>
              <a:t>Data delivery not guaranteed</a:t>
            </a:r>
          </a:p>
          <a:p>
            <a:pPr>
              <a:lnSpc>
                <a:spcPct val="90000"/>
              </a:lnSpc>
            </a:pPr>
            <a:r>
              <a:rPr lang="en-US" sz="2800" dirty="0"/>
              <a:t>Connection-mode service</a:t>
            </a:r>
          </a:p>
          <a:p>
            <a:pPr lvl="1">
              <a:lnSpc>
                <a:spcPct val="90000"/>
              </a:lnSpc>
            </a:pPr>
            <a:r>
              <a:rPr lang="en-US" sz="2400" dirty="0"/>
              <a:t>Logical connection set up between two users</a:t>
            </a:r>
          </a:p>
          <a:p>
            <a:pPr lvl="1">
              <a:lnSpc>
                <a:spcPct val="90000"/>
              </a:lnSpc>
            </a:pPr>
            <a:r>
              <a:rPr lang="en-US" sz="2400" dirty="0"/>
              <a:t>Flow- and error-control provided</a:t>
            </a:r>
          </a:p>
          <a:p>
            <a:pPr>
              <a:lnSpc>
                <a:spcPct val="90000"/>
              </a:lnSpc>
            </a:pPr>
            <a:r>
              <a:rPr lang="en-US" sz="2800" dirty="0"/>
              <a:t>Acknowledged connectionless service</a:t>
            </a:r>
          </a:p>
          <a:p>
            <a:pPr lvl="1">
              <a:lnSpc>
                <a:spcPct val="90000"/>
              </a:lnSpc>
            </a:pPr>
            <a:r>
              <a:rPr lang="en-US" sz="2400" dirty="0"/>
              <a:t>Cross between previous two</a:t>
            </a:r>
          </a:p>
          <a:p>
            <a:pPr lvl="1">
              <a:lnSpc>
                <a:spcPct val="90000"/>
              </a:lnSpc>
            </a:pPr>
            <a:r>
              <a:rPr lang="en-US" sz="2400" dirty="0"/>
              <a:t>Datagrams acknowledged</a:t>
            </a:r>
          </a:p>
          <a:p>
            <a:pPr lvl="1">
              <a:lnSpc>
                <a:spcPct val="90000"/>
              </a:lnSpc>
            </a:pPr>
            <a:r>
              <a:rPr lang="en-US" sz="2400" dirty="0"/>
              <a:t>No prior logical connection setup</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73</a:t>
            </a:fld>
            <a:endParaRPr lang="en-US" dirty="0"/>
          </a:p>
        </p:txBody>
      </p:sp>
    </p:spTree>
    <p:extLst>
      <p:ext uri="{BB962C8B-B14F-4D97-AF65-F5344CB8AC3E}">
        <p14:creationId xmlns:p14="http://schemas.microsoft.com/office/powerpoint/2010/main" val="76607552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Rectangle 2"/>
          <p:cNvSpPr>
            <a:spLocks noGrp="1" noChangeArrowheads="1"/>
          </p:cNvSpPr>
          <p:nvPr>
            <p:ph type="title"/>
          </p:nvPr>
        </p:nvSpPr>
        <p:spPr/>
        <p:txBody>
          <a:bodyPr>
            <a:normAutofit fontScale="90000"/>
          </a:bodyPr>
          <a:lstStyle/>
          <a:p>
            <a:r>
              <a:rPr lang="en-US" dirty="0"/>
              <a:t>IEEE 802.11 Medium Access Control</a:t>
            </a:r>
          </a:p>
        </p:txBody>
      </p:sp>
      <p:sp>
        <p:nvSpPr>
          <p:cNvPr id="269315" name="Rectangle 3"/>
          <p:cNvSpPr>
            <a:spLocks noGrp="1" noChangeArrowheads="1"/>
          </p:cNvSpPr>
          <p:nvPr>
            <p:ph type="body" idx="1"/>
          </p:nvPr>
        </p:nvSpPr>
        <p:spPr/>
        <p:txBody>
          <a:bodyPr/>
          <a:lstStyle/>
          <a:p>
            <a:r>
              <a:rPr lang="en-US" dirty="0"/>
              <a:t>MAC layer covers three functional areas:</a:t>
            </a:r>
          </a:p>
          <a:p>
            <a:pPr lvl="1"/>
            <a:r>
              <a:rPr lang="en-US" dirty="0"/>
              <a:t>Reliable data delivery</a:t>
            </a:r>
          </a:p>
          <a:p>
            <a:pPr lvl="1"/>
            <a:r>
              <a:rPr lang="en-US" dirty="0"/>
              <a:t>Access control</a:t>
            </a:r>
          </a:p>
          <a:p>
            <a:pPr lvl="1"/>
            <a:r>
              <a:rPr lang="en-US" dirty="0"/>
              <a:t>Security</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74</a:t>
            </a:fld>
            <a:endParaRPr lang="en-US" dirty="0"/>
          </a:p>
        </p:txBody>
      </p:sp>
    </p:spTree>
    <p:extLst>
      <p:ext uri="{BB962C8B-B14F-4D97-AF65-F5344CB8AC3E}">
        <p14:creationId xmlns:p14="http://schemas.microsoft.com/office/powerpoint/2010/main" val="159423932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Rectangle 2"/>
          <p:cNvSpPr>
            <a:spLocks noGrp="1" noChangeArrowheads="1"/>
          </p:cNvSpPr>
          <p:nvPr>
            <p:ph type="title"/>
          </p:nvPr>
        </p:nvSpPr>
        <p:spPr/>
        <p:txBody>
          <a:bodyPr/>
          <a:lstStyle/>
          <a:p>
            <a:r>
              <a:rPr lang="en-US" dirty="0"/>
              <a:t>Reliable Data Delivery</a:t>
            </a:r>
          </a:p>
        </p:txBody>
      </p:sp>
      <p:sp>
        <p:nvSpPr>
          <p:cNvPr id="270339" name="Rectangle 3"/>
          <p:cNvSpPr>
            <a:spLocks noGrp="1" noChangeArrowheads="1"/>
          </p:cNvSpPr>
          <p:nvPr>
            <p:ph type="body" idx="1"/>
          </p:nvPr>
        </p:nvSpPr>
        <p:spPr/>
        <p:txBody>
          <a:bodyPr>
            <a:normAutofit lnSpcReduction="10000"/>
          </a:bodyPr>
          <a:lstStyle/>
          <a:p>
            <a:pPr>
              <a:lnSpc>
                <a:spcPct val="90000"/>
              </a:lnSpc>
            </a:pPr>
            <a:r>
              <a:rPr lang="en-US" sz="2800" dirty="0"/>
              <a:t>More efficient to deal with errors at the MAC level than higher layer (such as TCP)</a:t>
            </a:r>
          </a:p>
          <a:p>
            <a:pPr>
              <a:lnSpc>
                <a:spcPct val="90000"/>
              </a:lnSpc>
            </a:pPr>
            <a:r>
              <a:rPr lang="en-US" sz="2800" dirty="0"/>
              <a:t>Frame exchange protocol</a:t>
            </a:r>
          </a:p>
          <a:p>
            <a:pPr lvl="1">
              <a:lnSpc>
                <a:spcPct val="90000"/>
              </a:lnSpc>
            </a:pPr>
            <a:r>
              <a:rPr lang="en-US" sz="2400" dirty="0"/>
              <a:t>Source station transmits data</a:t>
            </a:r>
          </a:p>
          <a:p>
            <a:pPr lvl="1">
              <a:lnSpc>
                <a:spcPct val="90000"/>
              </a:lnSpc>
            </a:pPr>
            <a:r>
              <a:rPr lang="en-US" sz="2400" dirty="0"/>
              <a:t>Destination responds with acknowledgment (ACK)</a:t>
            </a:r>
          </a:p>
          <a:p>
            <a:pPr lvl="1">
              <a:lnSpc>
                <a:spcPct val="90000"/>
              </a:lnSpc>
            </a:pPr>
            <a:r>
              <a:rPr lang="en-US" sz="2400" dirty="0"/>
              <a:t>If source doesn‘t receive ACK, it retransmits frame</a:t>
            </a:r>
          </a:p>
          <a:p>
            <a:pPr>
              <a:lnSpc>
                <a:spcPct val="90000"/>
              </a:lnSpc>
            </a:pPr>
            <a:r>
              <a:rPr lang="en-US" sz="2800" dirty="0"/>
              <a:t>Four frame exchange</a:t>
            </a:r>
          </a:p>
          <a:p>
            <a:pPr lvl="1">
              <a:lnSpc>
                <a:spcPct val="90000"/>
              </a:lnSpc>
            </a:pPr>
            <a:r>
              <a:rPr lang="en-US" sz="2400" dirty="0"/>
              <a:t>Source issues request to send (RTS)</a:t>
            </a:r>
          </a:p>
          <a:p>
            <a:pPr lvl="1">
              <a:lnSpc>
                <a:spcPct val="90000"/>
              </a:lnSpc>
            </a:pPr>
            <a:r>
              <a:rPr lang="en-US" sz="2400" dirty="0"/>
              <a:t>Destination responds with clear to send (CTS)</a:t>
            </a:r>
          </a:p>
          <a:p>
            <a:pPr lvl="1">
              <a:lnSpc>
                <a:spcPct val="90000"/>
              </a:lnSpc>
            </a:pPr>
            <a:r>
              <a:rPr lang="en-US" sz="2400" dirty="0"/>
              <a:t>Source transmits data</a:t>
            </a:r>
          </a:p>
          <a:p>
            <a:pPr lvl="1">
              <a:lnSpc>
                <a:spcPct val="90000"/>
              </a:lnSpc>
            </a:pPr>
            <a:r>
              <a:rPr lang="en-US" sz="2400" dirty="0"/>
              <a:t>Destination responds with ACK</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75</a:t>
            </a:fld>
            <a:endParaRPr lang="en-US" dirty="0"/>
          </a:p>
        </p:txBody>
      </p:sp>
    </p:spTree>
    <p:extLst>
      <p:ext uri="{BB962C8B-B14F-4D97-AF65-F5344CB8AC3E}">
        <p14:creationId xmlns:p14="http://schemas.microsoft.com/office/powerpoint/2010/main" val="199741374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0234CB7-D483-4A8B-8603-94753A4B64D1}"/>
              </a:ext>
            </a:extLst>
          </p:cNvPr>
          <p:cNvSpPr>
            <a:spLocks noGrp="1"/>
          </p:cNvSpPr>
          <p:nvPr>
            <p:ph idx="1"/>
          </p:nvPr>
        </p:nvSpPr>
        <p:spPr>
          <a:xfrm>
            <a:off x="457200" y="1493838"/>
            <a:ext cx="8229600" cy="5135562"/>
          </a:xfrm>
        </p:spPr>
        <p:txBody>
          <a:bodyPr>
            <a:normAutofit fontScale="85000" lnSpcReduction="20000"/>
          </a:bodyPr>
          <a:lstStyle/>
          <a:p>
            <a:pPr>
              <a:defRPr/>
            </a:pPr>
            <a:endParaRPr lang="en-US" dirty="0"/>
          </a:p>
          <a:p>
            <a:pPr>
              <a:defRPr/>
            </a:pPr>
            <a:endParaRPr lang="en-US" dirty="0"/>
          </a:p>
          <a:p>
            <a:pPr>
              <a:defRPr/>
            </a:pPr>
            <a:endParaRPr lang="en-US" dirty="0"/>
          </a:p>
          <a:p>
            <a:pPr>
              <a:defRPr/>
            </a:pPr>
            <a:endParaRPr lang="en-US" dirty="0"/>
          </a:p>
          <a:p>
            <a:pPr>
              <a:defRPr/>
            </a:pPr>
            <a:endParaRPr lang="en-US" dirty="0"/>
          </a:p>
          <a:p>
            <a:pPr>
              <a:defRPr/>
            </a:pPr>
            <a:endParaRPr lang="en-US" dirty="0"/>
          </a:p>
          <a:p>
            <a:pPr>
              <a:defRPr/>
            </a:pPr>
            <a:r>
              <a:rPr lang="en-US" altLang="en-US" dirty="0"/>
              <a:t>Hidden Terminal Problem</a:t>
            </a:r>
          </a:p>
          <a:p>
            <a:pPr>
              <a:defRPr/>
            </a:pPr>
            <a:r>
              <a:rPr lang="en-US" dirty="0"/>
              <a:t> A can hear  B, B can hear C, but C cannot hear A. </a:t>
            </a:r>
          </a:p>
          <a:p>
            <a:pPr>
              <a:defRPr/>
            </a:pPr>
            <a:r>
              <a:rPr lang="en-US" dirty="0"/>
              <a:t>C may start transmitting while A is also transmitting</a:t>
            </a:r>
          </a:p>
          <a:p>
            <a:pPr lvl="1">
              <a:defRPr/>
            </a:pPr>
            <a:r>
              <a:rPr lang="en-US" dirty="0"/>
              <a:t>A and C can't detect collision.</a:t>
            </a:r>
          </a:p>
          <a:p>
            <a:pPr>
              <a:defRPr/>
            </a:pPr>
            <a:r>
              <a:rPr lang="en-US" dirty="0"/>
              <a:t>CSMA/CD is not possible</a:t>
            </a:r>
          </a:p>
          <a:p>
            <a:pPr lvl="1">
              <a:defRPr/>
            </a:pPr>
            <a:r>
              <a:rPr lang="en-US" dirty="0"/>
              <a:t>Only the receiver can help avoid collision</a:t>
            </a:r>
          </a:p>
        </p:txBody>
      </p:sp>
      <p:sp>
        <p:nvSpPr>
          <p:cNvPr id="30723" name="Title 2">
            <a:extLst>
              <a:ext uri="{FF2B5EF4-FFF2-40B4-BE49-F238E27FC236}">
                <a16:creationId xmlns:a16="http://schemas.microsoft.com/office/drawing/2014/main" id="{198954AC-C443-490C-8838-A0AA1BD4FD95}"/>
              </a:ext>
            </a:extLst>
          </p:cNvPr>
          <p:cNvSpPr>
            <a:spLocks noGrp="1"/>
          </p:cNvSpPr>
          <p:nvPr>
            <p:ph type="title"/>
          </p:nvPr>
        </p:nvSpPr>
        <p:spPr/>
        <p:txBody>
          <a:bodyPr/>
          <a:lstStyle/>
          <a:p>
            <a:r>
              <a:rPr lang="en-US" dirty="0"/>
              <a:t>Reliable Data Delivery</a:t>
            </a:r>
            <a:endParaRPr lang="en-US" altLang="en-US" dirty="0"/>
          </a:p>
        </p:txBody>
      </p:sp>
      <p:sp>
        <p:nvSpPr>
          <p:cNvPr id="30724" name="Slide Number Placeholder 3">
            <a:extLst>
              <a:ext uri="{FF2B5EF4-FFF2-40B4-BE49-F238E27FC236}">
                <a16:creationId xmlns:a16="http://schemas.microsoft.com/office/drawing/2014/main" id="{E71074CF-ADB1-458C-9480-F51D5B881DC7}"/>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97AFC2DF-9A19-45E9-A4C6-E44F39D60567}" type="slidenum">
              <a:rPr lang="en-US" altLang="en-US" smtClean="0"/>
              <a:pPr>
                <a:spcBef>
                  <a:spcPct val="0"/>
                </a:spcBef>
                <a:buFontTx/>
                <a:buNone/>
                <a:defRPr/>
              </a:pPr>
              <a:t>76</a:t>
            </a:fld>
            <a:endParaRPr lang="en-US" altLang="en-US" sz="1100">
              <a:solidFill>
                <a:srgbClr val="AAAAAA"/>
              </a:solidFill>
            </a:endParaRPr>
          </a:p>
        </p:txBody>
      </p:sp>
      <p:pic>
        <p:nvPicPr>
          <p:cNvPr id="30725" name="Picture 4">
            <a:extLst>
              <a:ext uri="{FF2B5EF4-FFF2-40B4-BE49-F238E27FC236}">
                <a16:creationId xmlns:a16="http://schemas.microsoft.com/office/drawing/2014/main" id="{9BA43DA1-EEB4-4E21-8FA2-5325BC3C00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5098" t="27280" r="17834" b="29671"/>
          <a:stretch>
            <a:fillRect/>
          </a:stretch>
        </p:blipFill>
        <p:spPr bwMode="auto">
          <a:xfrm>
            <a:off x="2476500" y="1317625"/>
            <a:ext cx="4191000"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Content Placeholder 1">
            <a:extLst>
              <a:ext uri="{FF2B5EF4-FFF2-40B4-BE49-F238E27FC236}">
                <a16:creationId xmlns:a16="http://schemas.microsoft.com/office/drawing/2014/main" id="{9073B2F8-AF37-414F-9F9A-40EA7ECC27AC}"/>
              </a:ext>
            </a:extLst>
          </p:cNvPr>
          <p:cNvSpPr>
            <a:spLocks noGrp="1"/>
          </p:cNvSpPr>
          <p:nvPr>
            <p:ph idx="1"/>
          </p:nvPr>
        </p:nvSpPr>
        <p:spPr>
          <a:xfrm>
            <a:off x="457200" y="1493838"/>
            <a:ext cx="8229600" cy="4525962"/>
          </a:xfrm>
        </p:spPr>
        <p:txBody>
          <a:bodyPr/>
          <a:lstStyle/>
          <a:p>
            <a:pPr indent="-182563">
              <a:buFont typeface="Arial" panose="020B0604020202020204" pitchFamily="34" charset="0"/>
              <a:buChar char="•"/>
            </a:pPr>
            <a:r>
              <a:rPr lang="en-US" altLang="en-US" dirty="0"/>
              <a:t>4 4-Way Handshake</a:t>
            </a:r>
          </a:p>
        </p:txBody>
      </p:sp>
      <p:sp>
        <p:nvSpPr>
          <p:cNvPr id="32771" name="Title 2">
            <a:extLst>
              <a:ext uri="{FF2B5EF4-FFF2-40B4-BE49-F238E27FC236}">
                <a16:creationId xmlns:a16="http://schemas.microsoft.com/office/drawing/2014/main" id="{51ACA937-D3F7-4D4C-ABDA-02A936DDAF19}"/>
              </a:ext>
            </a:extLst>
          </p:cNvPr>
          <p:cNvSpPr>
            <a:spLocks noGrp="1"/>
          </p:cNvSpPr>
          <p:nvPr>
            <p:ph type="title"/>
          </p:nvPr>
        </p:nvSpPr>
        <p:spPr/>
        <p:txBody>
          <a:bodyPr/>
          <a:lstStyle/>
          <a:p>
            <a:r>
              <a:rPr lang="en-US" dirty="0"/>
              <a:t>Reliable Data Delivery</a:t>
            </a:r>
            <a:endParaRPr lang="en-US" altLang="en-US" dirty="0"/>
          </a:p>
        </p:txBody>
      </p:sp>
      <p:sp>
        <p:nvSpPr>
          <p:cNvPr id="32772" name="Slide Number Placeholder 3">
            <a:extLst>
              <a:ext uri="{FF2B5EF4-FFF2-40B4-BE49-F238E27FC236}">
                <a16:creationId xmlns:a16="http://schemas.microsoft.com/office/drawing/2014/main" id="{F930BBC6-4B7F-4971-833B-7FB2399374D1}"/>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77</a:t>
            </a:fld>
            <a:endParaRPr lang="en-US" altLang="en-US" sz="1100">
              <a:solidFill>
                <a:srgbClr val="AAAAAA"/>
              </a:solidFill>
            </a:endParaRPr>
          </a:p>
        </p:txBody>
      </p:sp>
      <p:pic>
        <p:nvPicPr>
          <p:cNvPr id="32773" name="Picture 4">
            <a:extLst>
              <a:ext uri="{FF2B5EF4-FFF2-40B4-BE49-F238E27FC236}">
                <a16:creationId xmlns:a16="http://schemas.microsoft.com/office/drawing/2014/main" id="{6C6F3BE3-B328-41B3-AFE5-09FB60938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8495" t="28973" r="21985" b="9341"/>
          <a:stretch>
            <a:fillRect/>
          </a:stretch>
        </p:blipFill>
        <p:spPr bwMode="auto">
          <a:xfrm>
            <a:off x="1524000" y="2089150"/>
            <a:ext cx="5105400" cy="3930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2"/>
          <p:cNvSpPr>
            <a:spLocks noGrp="1" noChangeArrowheads="1"/>
          </p:cNvSpPr>
          <p:nvPr>
            <p:ph type="title"/>
          </p:nvPr>
        </p:nvSpPr>
        <p:spPr/>
        <p:txBody>
          <a:bodyPr>
            <a:normAutofit/>
          </a:bodyPr>
          <a:lstStyle/>
          <a:p>
            <a:r>
              <a:rPr lang="en-US" dirty="0"/>
              <a:t>MEDIUM Access</a:t>
            </a:r>
            <a:r>
              <a:rPr lang="en-US" baseline="0" dirty="0"/>
              <a:t> control</a:t>
            </a:r>
            <a:endParaRPr lang="en-US" dirty="0"/>
          </a:p>
        </p:txBody>
      </p:sp>
      <p:sp>
        <p:nvSpPr>
          <p:cNvPr id="314371" name="Rectangle 3"/>
          <p:cNvSpPr>
            <a:spLocks noGrp="1" noChangeArrowheads="1"/>
          </p:cNvSpPr>
          <p:nvPr>
            <p:ph type="body" idx="1"/>
          </p:nvPr>
        </p:nvSpPr>
        <p:spPr>
          <a:xfrm>
            <a:off x="457200" y="1600200"/>
            <a:ext cx="8470294" cy="4525963"/>
          </a:xfrm>
        </p:spPr>
        <p:txBody>
          <a:bodyPr>
            <a:normAutofit/>
          </a:bodyPr>
          <a:lstStyle/>
          <a:p>
            <a:pPr lvl="0"/>
            <a:r>
              <a:rPr lang="en-US" dirty="0"/>
              <a:t>Distributed coordination</a:t>
            </a:r>
            <a:r>
              <a:rPr lang="en-US" baseline="0" dirty="0"/>
              <a:t> function (DCF)</a:t>
            </a:r>
          </a:p>
          <a:p>
            <a:pPr lvl="1"/>
            <a:r>
              <a:rPr lang="en-US" dirty="0"/>
              <a:t>Decentralized</a:t>
            </a:r>
          </a:p>
          <a:p>
            <a:r>
              <a:rPr lang="en-US" baseline="0" dirty="0"/>
              <a:t>Point</a:t>
            </a:r>
            <a:r>
              <a:rPr lang="en-US" dirty="0"/>
              <a:t> coordination function (PCF)</a:t>
            </a:r>
          </a:p>
          <a:p>
            <a:pPr lvl="1"/>
            <a:r>
              <a:rPr lang="en-US" baseline="0" dirty="0"/>
              <a:t>Centralized</a:t>
            </a:r>
          </a:p>
          <a:p>
            <a:pPr lvl="1"/>
            <a:endParaRPr lang="en-US" dirty="0"/>
          </a:p>
          <a:p>
            <a:pPr lvl="0"/>
            <a:r>
              <a:rPr lang="en-US" dirty="0"/>
              <a:t>MAC algorithm called Distributed foundation wireless MAC (DFWMAC)</a:t>
            </a:r>
          </a:p>
          <a:p>
            <a:pPr lvl="1"/>
            <a:r>
              <a:rPr lang="en-US" dirty="0"/>
              <a:t>Centralized and decentralized mechanisms together</a:t>
            </a:r>
          </a:p>
          <a:p>
            <a:pPr lvl="1"/>
            <a:endParaRPr lang="en-US" baseline="0" dirty="0"/>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78</a:t>
            </a:fld>
            <a:endParaRPr lang="en-US" dirty="0"/>
          </a:p>
        </p:txBody>
      </p:sp>
    </p:spTree>
    <p:extLst>
      <p:ext uri="{BB962C8B-B14F-4D97-AF65-F5344CB8AC3E}">
        <p14:creationId xmlns:p14="http://schemas.microsoft.com/office/powerpoint/2010/main" val="353926879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a:bodyPr>
          <a:lstStyle/>
          <a:p>
            <a:r>
              <a:rPr lang="en-US" dirty="0"/>
              <a:t>11.9 IEEE 802.11 Protocol Architecture </a:t>
            </a:r>
          </a:p>
        </p:txBody>
      </p:sp>
      <p:pic>
        <p:nvPicPr>
          <p:cNvPr id="2" name="Picture Placeholder 1" descr="Ch11fig09.eps"/>
          <p:cNvPicPr>
            <a:picLocks noGrp="1" noChangeAspect="1"/>
          </p:cNvPicPr>
          <p:nvPr>
            <p:ph type="pic" idx="1"/>
          </p:nvPr>
        </p:nvPicPr>
        <p:blipFill>
          <a:blip r:embed="rId2">
            <a:extLst>
              <a:ext uri="{28A0092B-C50C-407E-A947-70E740481C1C}">
                <a14:useLocalDpi xmlns:a14="http://schemas.microsoft.com/office/drawing/2010/main" val="0"/>
              </a:ext>
            </a:extLst>
          </a:blip>
          <a:srcRect l="-8124" r="-8124"/>
          <a:stretch>
            <a:fillRect/>
          </a:stretch>
        </p:blipFill>
        <p:spPr/>
      </p:pic>
      <p:sp>
        <p:nvSpPr>
          <p:cNvPr id="8" name="Text Placeholder 7"/>
          <p:cNvSpPr>
            <a:spLocks noGrp="1"/>
          </p:cNvSpPr>
          <p:nvPr>
            <p:ph type="body" sz="half" idx="2"/>
          </p:nvPr>
        </p:nvSpPr>
        <p:spPr/>
        <p:txBody>
          <a:bodyPr/>
          <a:lstStyle/>
          <a:p>
            <a:endParaRPr lang="en-US"/>
          </a:p>
        </p:txBody>
      </p:sp>
      <p:sp>
        <p:nvSpPr>
          <p:cNvPr id="7" name="Slide Number Placeholder 5"/>
          <p:cNvSpPr>
            <a:spLocks noGrp="1"/>
          </p:cNvSpPr>
          <p:nvPr>
            <p:ph type="sldNum" sz="quarter" idx="4"/>
          </p:nvPr>
        </p:nvSpPr>
        <p:spPr>
          <a:xfrm>
            <a:off x="3798255" y="6342694"/>
            <a:ext cx="5126382" cy="365125"/>
          </a:xfrm>
          <a:prstGeom prst="rect">
            <a:avLst/>
          </a:prstGeom>
        </p:spPr>
        <p:txBody>
          <a:bodyPr/>
          <a:lstStyle/>
          <a:p>
            <a:r>
              <a:rPr lang="en-US" dirty="0"/>
              <a:t>Wireless LAN Technology and the IEEE 802.11 Wireless LAN Standard 11-</a:t>
            </a:r>
            <a:fld id="{46E48147-4DBD-E646-92C0-0C9D8AFD71A7}" type="slidenum">
              <a:rPr lang="en-US"/>
              <a:pPr/>
              <a:t>79</a:t>
            </a:fld>
            <a:endParaRPr lang="en-US" dirty="0"/>
          </a:p>
        </p:txBody>
      </p:sp>
    </p:spTree>
    <p:extLst>
      <p:ext uri="{BB962C8B-B14F-4D97-AF65-F5344CB8AC3E}">
        <p14:creationId xmlns:p14="http://schemas.microsoft.com/office/powerpoint/2010/main" val="266972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457200" y="1493838"/>
            <a:ext cx="8534400" cy="4525962"/>
          </a:xfrm>
        </p:spPr>
        <p:txBody>
          <a:bodyPr>
            <a:normAutofit lnSpcReduction="10000"/>
          </a:bodyPr>
          <a:lstStyle/>
          <a:p>
            <a:pPr marL="158750" indent="0" algn="just">
              <a:spcBef>
                <a:spcPts val="500"/>
              </a:spcBef>
              <a:spcAft>
                <a:spcPts val="500"/>
              </a:spcAft>
              <a:buFont typeface="Arial" panose="020B0604020202020204" pitchFamily="34" charset="0"/>
              <a:buNone/>
            </a:pPr>
            <a:r>
              <a:rPr lang="en-US" altLang="en-US" sz="2400" dirty="0"/>
              <a:t>Many advantages are gained through the use of wireless LANs. These advantages are organized as intra-building and inter-building advantages.</a:t>
            </a:r>
          </a:p>
          <a:p>
            <a:pPr marL="158750" indent="0" algn="just">
              <a:spcBef>
                <a:spcPts val="500"/>
              </a:spcBef>
              <a:spcAft>
                <a:spcPts val="500"/>
              </a:spcAft>
              <a:buFont typeface="Arial" panose="020B0604020202020204" pitchFamily="34" charset="0"/>
              <a:buNone/>
            </a:pPr>
            <a:r>
              <a:rPr lang="en-US" altLang="en-US" sz="2400" dirty="0">
                <a:solidFill>
                  <a:srgbClr val="FF0000"/>
                </a:solidFill>
              </a:rPr>
              <a:t>intra-building;</a:t>
            </a:r>
          </a:p>
          <a:p>
            <a:pPr marL="158750" indent="0" algn="just">
              <a:spcBef>
                <a:spcPts val="500"/>
              </a:spcBef>
              <a:spcAft>
                <a:spcPts val="500"/>
              </a:spcAft>
              <a:buFont typeface="Arial" panose="020B0604020202020204" pitchFamily="34" charset="0"/>
              <a:buNone/>
            </a:pPr>
            <a:endParaRPr lang="en-US" altLang="en-US" sz="2400" dirty="0"/>
          </a:p>
          <a:p>
            <a:pPr marL="158750" indent="0" algn="just">
              <a:spcBef>
                <a:spcPts val="500"/>
              </a:spcBef>
              <a:spcAft>
                <a:spcPts val="500"/>
              </a:spcAft>
              <a:buFont typeface="Arial" panose="020B0604020202020204" pitchFamily="34" charset="0"/>
              <a:buNone/>
            </a:pPr>
            <a:r>
              <a:rPr lang="en-US" altLang="en-US" sz="2400" dirty="0"/>
              <a:t> It works as an alternative to lighting with 11 Mbps speed switches.</a:t>
            </a:r>
          </a:p>
          <a:p>
            <a:pPr marL="158750" indent="0" algn="just">
              <a:spcBef>
                <a:spcPts val="500"/>
              </a:spcBef>
              <a:spcAft>
                <a:spcPts val="500"/>
              </a:spcAft>
              <a:buFont typeface="Arial" panose="020B0604020202020204" pitchFamily="34" charset="0"/>
              <a:buNone/>
            </a:pPr>
            <a:r>
              <a:rPr lang="en-US" altLang="en-US" sz="2400" dirty="0"/>
              <a:t> Fixed communication/maintenance costs are minimal.</a:t>
            </a:r>
          </a:p>
          <a:p>
            <a:pPr marL="158750" indent="0" algn="just">
              <a:spcBef>
                <a:spcPts val="500"/>
              </a:spcBef>
              <a:spcAft>
                <a:spcPts val="500"/>
              </a:spcAft>
              <a:buFont typeface="Arial" panose="020B0604020202020204" pitchFamily="34" charset="0"/>
              <a:buNone/>
            </a:pPr>
            <a:r>
              <a:rPr lang="en-US" altLang="en-US" sz="2400" dirty="0"/>
              <a:t> Provides communication security with 128 bit encryption.</a:t>
            </a:r>
          </a:p>
          <a:p>
            <a:pPr marL="158750" indent="0" algn="just">
              <a:spcBef>
                <a:spcPts val="500"/>
              </a:spcBef>
              <a:spcAft>
                <a:spcPts val="500"/>
              </a:spcAft>
              <a:buFont typeface="Arial" panose="020B0604020202020204" pitchFamily="34" charset="0"/>
              <a:buNone/>
            </a:pPr>
            <a:r>
              <a:rPr lang="en-US" altLang="en-US" sz="2400" dirty="0"/>
              <a:t> Wireless connection between buildings can be achieved for operations or rotators in dispersed structures.</a:t>
            </a:r>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tr-TR" altLang="en-US" dirty="0"/>
              <a:t>KABLOSUZ AĞLAR</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8</a:t>
            </a:fld>
            <a:endParaRPr lang="en-US" altLang="en-US" sz="1100">
              <a:solidFill>
                <a:srgbClr val="AAAAAA"/>
              </a:solidFill>
            </a:endParaRPr>
          </a:p>
        </p:txBody>
      </p:sp>
    </p:spTree>
    <p:extLst>
      <p:ext uri="{BB962C8B-B14F-4D97-AF65-F5344CB8AC3E}">
        <p14:creationId xmlns:p14="http://schemas.microsoft.com/office/powerpoint/2010/main" val="329725794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Distributed</a:t>
            </a:r>
            <a:r>
              <a:rPr lang="en-US" baseline="0" dirty="0"/>
              <a:t> coordination function</a:t>
            </a:r>
            <a:endParaRPr lang="en-US" dirty="0"/>
          </a:p>
        </p:txBody>
      </p:sp>
      <p:sp>
        <p:nvSpPr>
          <p:cNvPr id="3" name="Content Placeholder 2"/>
          <p:cNvSpPr>
            <a:spLocks noGrp="1"/>
          </p:cNvSpPr>
          <p:nvPr>
            <p:ph idx="1"/>
          </p:nvPr>
        </p:nvSpPr>
        <p:spPr/>
        <p:txBody>
          <a:bodyPr>
            <a:normAutofit fontScale="62500" lnSpcReduction="20000"/>
          </a:bodyPr>
          <a:lstStyle/>
          <a:p>
            <a:pPr lvl="0"/>
            <a:endParaRPr lang="en-US" baseline="0" dirty="0"/>
          </a:p>
          <a:p>
            <a:r>
              <a:rPr lang="en-US" dirty="0"/>
              <a:t>Decentralized</a:t>
            </a:r>
          </a:p>
          <a:p>
            <a:pPr lvl="0"/>
            <a:r>
              <a:rPr lang="en-US" dirty="0"/>
              <a:t>Carrier sense multiple access (CSMA)</a:t>
            </a:r>
          </a:p>
          <a:p>
            <a:pPr lvl="0"/>
            <a:endParaRPr lang="en-US" dirty="0"/>
          </a:p>
          <a:p>
            <a:pPr>
              <a:defRPr/>
            </a:pPr>
            <a:r>
              <a:rPr lang="en-US" dirty="0"/>
              <a:t>Avoids collision by sending a short message: </a:t>
            </a:r>
          </a:p>
          <a:p>
            <a:pPr lvl="1">
              <a:defRPr/>
            </a:pPr>
            <a:r>
              <a:rPr lang="en-US" dirty="0"/>
              <a:t>Ready to send (</a:t>
            </a:r>
            <a:r>
              <a:rPr lang="en-US" b="1" dirty="0"/>
              <a:t>RTS</a:t>
            </a:r>
            <a:r>
              <a:rPr lang="en-US" dirty="0"/>
              <a:t>)</a:t>
            </a:r>
          </a:p>
          <a:p>
            <a:pPr lvl="1">
              <a:defRPr/>
            </a:pPr>
            <a:r>
              <a:rPr lang="en-US" dirty="0"/>
              <a:t>RTS contains destination address and duration of message. </a:t>
            </a:r>
          </a:p>
          <a:p>
            <a:pPr lvl="1">
              <a:defRPr/>
            </a:pPr>
            <a:r>
              <a:rPr lang="en-US" dirty="0"/>
              <a:t>Tells everyone to </a:t>
            </a:r>
            <a:r>
              <a:rPr lang="en-US" dirty="0" err="1"/>
              <a:t>backoff</a:t>
            </a:r>
            <a:r>
              <a:rPr lang="en-US" dirty="0"/>
              <a:t> for the duration.</a:t>
            </a:r>
          </a:p>
          <a:p>
            <a:pPr>
              <a:defRPr/>
            </a:pPr>
            <a:endParaRPr lang="en-US" dirty="0"/>
          </a:p>
          <a:p>
            <a:pPr>
              <a:defRPr/>
            </a:pPr>
            <a:r>
              <a:rPr lang="en-US" dirty="0"/>
              <a:t>Destination sends: Clear to send (</a:t>
            </a:r>
            <a:r>
              <a:rPr lang="en-US" b="1" dirty="0"/>
              <a:t>CTS</a:t>
            </a:r>
            <a:r>
              <a:rPr lang="en-US" dirty="0"/>
              <a:t>)</a:t>
            </a:r>
            <a:br>
              <a:rPr lang="en-US" dirty="0"/>
            </a:br>
            <a:r>
              <a:rPr lang="en-US" dirty="0"/>
              <a:t>Other stations set their network allocation vector (</a:t>
            </a:r>
            <a:r>
              <a:rPr lang="en-US" b="1" dirty="0"/>
              <a:t>NAV</a:t>
            </a:r>
            <a:r>
              <a:rPr lang="en-US" dirty="0"/>
              <a:t>) and wait for that duration</a:t>
            </a:r>
          </a:p>
          <a:p>
            <a:pPr>
              <a:defRPr/>
            </a:pPr>
            <a:endParaRPr lang="en-US" dirty="0"/>
          </a:p>
          <a:p>
            <a:pPr>
              <a:defRPr/>
            </a:pPr>
            <a:r>
              <a:rPr lang="en-US" dirty="0"/>
              <a:t>Can not detect collision </a:t>
            </a:r>
            <a:r>
              <a:rPr lang="en-US" dirty="0">
                <a:sym typeface="Wingdings" panose="05000000000000000000" pitchFamily="2" charset="2"/>
              </a:rPr>
              <a:t> </a:t>
            </a:r>
            <a:r>
              <a:rPr lang="en-US" dirty="0"/>
              <a:t>Each packet is </a:t>
            </a:r>
            <a:r>
              <a:rPr lang="en-US" dirty="0" err="1"/>
              <a:t>acked</a:t>
            </a:r>
            <a:r>
              <a:rPr lang="en-US" dirty="0"/>
              <a:t>.</a:t>
            </a:r>
          </a:p>
          <a:p>
            <a:pPr>
              <a:defRPr/>
            </a:pPr>
            <a:r>
              <a:rPr lang="en-US" dirty="0"/>
              <a:t>MAC-level retransmission if not </a:t>
            </a:r>
            <a:r>
              <a:rPr lang="en-US" dirty="0" err="1"/>
              <a:t>acked</a:t>
            </a:r>
            <a:r>
              <a:rPr lang="en-US" dirty="0"/>
              <a:t>.</a:t>
            </a:r>
          </a:p>
          <a:p>
            <a:pPr lvl="0"/>
            <a:endParaRPr lang="en-US" dirty="0"/>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80</a:t>
            </a:fld>
            <a:endParaRPr lang="en-US" sz="1200" dirty="0">
              <a:latin typeface="Times New Roman"/>
              <a:cs typeface="Times New Roman"/>
            </a:endParaRPr>
          </a:p>
        </p:txBody>
      </p:sp>
    </p:spTree>
    <p:extLst>
      <p:ext uri="{BB962C8B-B14F-4D97-AF65-F5344CB8AC3E}">
        <p14:creationId xmlns:p14="http://schemas.microsoft.com/office/powerpoint/2010/main" val="185206838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Distributed</a:t>
            </a:r>
            <a:r>
              <a:rPr lang="en-US" baseline="0" dirty="0"/>
              <a:t> coordination function</a:t>
            </a:r>
            <a:endParaRPr lang="en-US" dirty="0"/>
          </a:p>
        </p:txBody>
      </p:sp>
      <p:sp>
        <p:nvSpPr>
          <p:cNvPr id="3" name="Content Placeholder 2"/>
          <p:cNvSpPr>
            <a:spLocks noGrp="1"/>
          </p:cNvSpPr>
          <p:nvPr>
            <p:ph idx="1"/>
          </p:nvPr>
        </p:nvSpPr>
        <p:spPr/>
        <p:txBody>
          <a:bodyPr>
            <a:normAutofit fontScale="85000" lnSpcReduction="20000"/>
          </a:bodyPr>
          <a:lstStyle/>
          <a:p>
            <a:pPr lvl="0"/>
            <a:endParaRPr lang="en-US" baseline="0" dirty="0"/>
          </a:p>
          <a:p>
            <a:pPr lvl="0"/>
            <a:r>
              <a:rPr lang="en-US" dirty="0"/>
              <a:t>Carrier sense multiple access (CSMA)</a:t>
            </a:r>
          </a:p>
          <a:p>
            <a:pPr lvl="1"/>
            <a:r>
              <a:rPr lang="en-US" baseline="0" dirty="0"/>
              <a:t>Listen</a:t>
            </a:r>
            <a:r>
              <a:rPr lang="en-US" dirty="0"/>
              <a:t> to the medium</a:t>
            </a:r>
          </a:p>
          <a:p>
            <a:pPr lvl="1"/>
            <a:r>
              <a:rPr lang="en-US" baseline="0" dirty="0"/>
              <a:t>If</a:t>
            </a:r>
            <a:r>
              <a:rPr lang="en-US" dirty="0"/>
              <a:t> idle, then transmit</a:t>
            </a:r>
          </a:p>
          <a:p>
            <a:pPr lvl="1"/>
            <a:r>
              <a:rPr lang="en-US" baseline="0" dirty="0"/>
              <a:t>If</a:t>
            </a:r>
            <a:r>
              <a:rPr lang="en-US" dirty="0"/>
              <a:t> not, wait a random time</a:t>
            </a:r>
          </a:p>
          <a:p>
            <a:pPr lvl="2"/>
            <a:r>
              <a:rPr lang="en-US" dirty="0"/>
              <a:t>If busy again, expand the mean waiting time, randomly wait, and  </a:t>
            </a:r>
            <a:r>
              <a:rPr lang="en-US" baseline="0" dirty="0"/>
              <a:t>try again.</a:t>
            </a:r>
          </a:p>
          <a:p>
            <a:pPr lvl="1"/>
            <a:r>
              <a:rPr lang="en-US" i="1" dirty="0"/>
              <a:t>Binary exponential backoff</a:t>
            </a:r>
            <a:r>
              <a:rPr lang="en-US" dirty="0"/>
              <a:t> describes this procedure</a:t>
            </a:r>
          </a:p>
          <a:p>
            <a:pPr lvl="2"/>
            <a:r>
              <a:rPr lang="en-US" dirty="0"/>
              <a:t>The backoff is the waiting process</a:t>
            </a:r>
          </a:p>
          <a:p>
            <a:pPr lvl="2"/>
            <a:r>
              <a:rPr lang="en-US" dirty="0"/>
              <a:t>Mean random waiting times get exponentially larger</a:t>
            </a:r>
          </a:p>
          <a:p>
            <a:pPr lvl="3"/>
            <a:r>
              <a:rPr lang="en-US" dirty="0"/>
              <a:t>By a factor of 2 each time, hence the term </a:t>
            </a:r>
            <a:r>
              <a:rPr lang="en-US" i="1" dirty="0"/>
              <a:t>binary</a:t>
            </a:r>
            <a:r>
              <a:rPr lang="en-US" dirty="0"/>
              <a:t>.</a:t>
            </a:r>
          </a:p>
          <a:p>
            <a:pPr lvl="1"/>
            <a:r>
              <a:rPr lang="en-US" baseline="0" dirty="0"/>
              <a:t>This process responds</a:t>
            </a:r>
            <a:r>
              <a:rPr lang="en-US" dirty="0"/>
              <a:t> to heavy loads</a:t>
            </a:r>
          </a:p>
          <a:p>
            <a:pPr lvl="2"/>
            <a:r>
              <a:rPr lang="en-US" baseline="0" dirty="0"/>
              <a:t>Since nodes do not know the loads of other nodes trying to send.</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81</a:t>
            </a:fld>
            <a:endParaRPr lang="en-US" sz="1200" dirty="0">
              <a:latin typeface="Times New Roman"/>
              <a:cs typeface="Times New Roman"/>
            </a:endParaRPr>
          </a:p>
        </p:txBody>
      </p:sp>
    </p:spTree>
    <p:extLst>
      <p:ext uri="{BB962C8B-B14F-4D97-AF65-F5344CB8AC3E}">
        <p14:creationId xmlns:p14="http://schemas.microsoft.com/office/powerpoint/2010/main" val="66663383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a:bodyPr>
          <a:lstStyle/>
          <a:p>
            <a:r>
              <a:rPr lang="en-US" dirty="0"/>
              <a:t>11.10 IEEE 802.11 Medium Access Control Logic </a:t>
            </a:r>
          </a:p>
        </p:txBody>
      </p:sp>
      <p:pic>
        <p:nvPicPr>
          <p:cNvPr id="2" name="Picture Placeholder 1" descr="Ch11fig10.eps">
            <a:hlinkClick r:id="rId3"/>
          </p:cNvPr>
          <p:cNvPicPr>
            <a:picLocks noGrp="1" noChangeAspect="1"/>
          </p:cNvPicPr>
          <p:nvPr>
            <p:ph type="pic" idx="1"/>
          </p:nvPr>
        </p:nvPicPr>
        <p:blipFill>
          <a:blip r:embed="rId4">
            <a:extLst>
              <a:ext uri="{28A0092B-C50C-407E-A947-70E740481C1C}">
                <a14:useLocalDpi xmlns:a14="http://schemas.microsoft.com/office/drawing/2010/main" val="0"/>
              </a:ext>
            </a:extLst>
          </a:blip>
          <a:srcRect l="-62277" r="-62277"/>
          <a:stretch>
            <a:fillRect/>
          </a:stretch>
        </p:blipFill>
        <p:spPr/>
      </p:pic>
      <p:sp>
        <p:nvSpPr>
          <p:cNvPr id="8" name="Text Placeholder 7"/>
          <p:cNvSpPr>
            <a:spLocks noGrp="1"/>
          </p:cNvSpPr>
          <p:nvPr>
            <p:ph type="body" sz="half" idx="2"/>
          </p:nvPr>
        </p:nvSpPr>
        <p:spPr/>
        <p:txBody>
          <a:bodyPr/>
          <a:lstStyle/>
          <a:p>
            <a:endParaRPr lang="en-US"/>
          </a:p>
        </p:txBody>
      </p:sp>
      <p:sp>
        <p:nvSpPr>
          <p:cNvPr id="6" name="Slide Number Placeholder 5"/>
          <p:cNvSpPr txBox="1">
            <a:spLocks/>
          </p:cNvSpPr>
          <p:nvPr/>
        </p:nvSpPr>
        <p:spPr>
          <a:xfrm>
            <a:off x="3798255" y="6342694"/>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Wireless LAN Technology and the IEEE 802.11 Wireless LAN Standard 11-</a:t>
            </a:r>
            <a:fld id="{46E48147-4DBD-E646-92C0-0C9D8AFD71A7}" type="slidenum">
              <a:rPr lang="en-US" smtClean="0"/>
              <a:pPr/>
              <a:t>82</a:t>
            </a:fld>
            <a:endParaRPr lang="en-US" dirty="0"/>
          </a:p>
        </p:txBody>
      </p:sp>
      <p:pic>
        <p:nvPicPr>
          <p:cNvPr id="5" name="Picture 4" descr="11_10_ieee_802.11_medium_access_control_logic.ti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818" y="6262976"/>
            <a:ext cx="457200" cy="457200"/>
          </a:xfrm>
          <a:prstGeom prst="rect">
            <a:avLst/>
          </a:prstGeom>
        </p:spPr>
      </p:pic>
    </p:spTree>
    <p:extLst>
      <p:ext uri="{BB962C8B-B14F-4D97-AF65-F5344CB8AC3E}">
        <p14:creationId xmlns:p14="http://schemas.microsoft.com/office/powerpoint/2010/main" val="367248507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A7C986-3338-48F6-9CA4-C5C9E5420F86}"/>
              </a:ext>
            </a:extLst>
          </p:cNvPr>
          <p:cNvSpPr>
            <a:spLocks noGrp="1"/>
          </p:cNvSpPr>
          <p:nvPr>
            <p:ph idx="1"/>
          </p:nvPr>
        </p:nvSpPr>
        <p:spPr>
          <a:xfrm>
            <a:off x="457200" y="1493838"/>
            <a:ext cx="8839200" cy="5059362"/>
          </a:xfrm>
        </p:spPr>
        <p:txBody>
          <a:bodyPr>
            <a:normAutofit fontScale="77500" lnSpcReduction="20000"/>
          </a:bodyPr>
          <a:lstStyle/>
          <a:p>
            <a:pPr>
              <a:defRPr/>
            </a:pPr>
            <a:endParaRPr lang="en-US" dirty="0"/>
          </a:p>
          <a:p>
            <a:pPr>
              <a:defRPr/>
            </a:pPr>
            <a:endParaRPr lang="en-US" dirty="0"/>
          </a:p>
          <a:p>
            <a:pPr>
              <a:defRPr/>
            </a:pPr>
            <a:endParaRPr lang="en-US" dirty="0"/>
          </a:p>
          <a:p>
            <a:pPr>
              <a:defRPr/>
            </a:pPr>
            <a:endParaRPr lang="en-US" dirty="0"/>
          </a:p>
          <a:p>
            <a:pPr>
              <a:defRPr/>
            </a:pPr>
            <a:endParaRPr lang="en-US" dirty="0"/>
          </a:p>
          <a:p>
            <a:pPr>
              <a:defRPr/>
            </a:pPr>
            <a:endParaRPr lang="en-US" dirty="0"/>
          </a:p>
          <a:p>
            <a:pPr>
              <a:defRPr/>
            </a:pPr>
            <a:endParaRPr lang="en-US" dirty="0"/>
          </a:p>
          <a:p>
            <a:pPr>
              <a:defRPr/>
            </a:pPr>
            <a:r>
              <a:rPr lang="en-US" dirty="0"/>
              <a:t>Initial interframe space (</a:t>
            </a:r>
            <a:r>
              <a:rPr lang="en-US" b="1" dirty="0"/>
              <a:t>IFS</a:t>
            </a:r>
            <a:r>
              <a:rPr lang="en-US" dirty="0"/>
              <a:t>)</a:t>
            </a:r>
          </a:p>
          <a:p>
            <a:pPr>
              <a:defRPr/>
            </a:pPr>
            <a:r>
              <a:rPr lang="en-US" dirty="0"/>
              <a:t>Highest priority frames, e.g., Acks, use short IFS (</a:t>
            </a:r>
            <a:r>
              <a:rPr lang="en-US" b="1" dirty="0"/>
              <a:t>SIFS</a:t>
            </a:r>
            <a:r>
              <a:rPr lang="en-US" dirty="0"/>
              <a:t>)</a:t>
            </a:r>
          </a:p>
          <a:p>
            <a:pPr>
              <a:defRPr/>
            </a:pPr>
            <a:r>
              <a:rPr lang="en-US" dirty="0"/>
              <a:t>Medium priority time-critical frames use “Point Coordination Function IFS” (</a:t>
            </a:r>
            <a:r>
              <a:rPr lang="en-US" b="1" dirty="0"/>
              <a:t>PIFS</a:t>
            </a:r>
            <a:r>
              <a:rPr lang="en-US" dirty="0"/>
              <a:t>)</a:t>
            </a:r>
          </a:p>
          <a:p>
            <a:pPr>
              <a:defRPr/>
            </a:pPr>
            <a:r>
              <a:rPr lang="en-US" dirty="0"/>
              <a:t>Asynchronous data frames use “Distributed coordination function IFS” (</a:t>
            </a:r>
            <a:r>
              <a:rPr lang="en-US" b="1" dirty="0"/>
              <a:t>DIFS</a:t>
            </a:r>
            <a:r>
              <a:rPr lang="en-US" dirty="0"/>
              <a:t>)</a:t>
            </a:r>
          </a:p>
        </p:txBody>
      </p:sp>
      <p:sp>
        <p:nvSpPr>
          <p:cNvPr id="36867" name="Title 2">
            <a:extLst>
              <a:ext uri="{FF2B5EF4-FFF2-40B4-BE49-F238E27FC236}">
                <a16:creationId xmlns:a16="http://schemas.microsoft.com/office/drawing/2014/main" id="{F1D8A3A7-6913-405F-8C6B-FB2CC5AD2C2E}"/>
              </a:ext>
            </a:extLst>
          </p:cNvPr>
          <p:cNvSpPr>
            <a:spLocks noGrp="1"/>
          </p:cNvSpPr>
          <p:nvPr>
            <p:ph type="title"/>
          </p:nvPr>
        </p:nvSpPr>
        <p:spPr/>
        <p:txBody>
          <a:bodyPr/>
          <a:lstStyle/>
          <a:p>
            <a:r>
              <a:rPr lang="en-US" altLang="en-US"/>
              <a:t>IEEE 802.11 Priorities</a:t>
            </a:r>
          </a:p>
        </p:txBody>
      </p:sp>
      <p:sp>
        <p:nvSpPr>
          <p:cNvPr id="36868" name="Slide Number Placeholder 3">
            <a:extLst>
              <a:ext uri="{FF2B5EF4-FFF2-40B4-BE49-F238E27FC236}">
                <a16:creationId xmlns:a16="http://schemas.microsoft.com/office/drawing/2014/main" id="{DF6A2A7D-86B7-4C26-A907-F976307B7209}"/>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83</a:t>
            </a:fld>
            <a:endParaRPr lang="en-US" altLang="en-US" sz="1100">
              <a:solidFill>
                <a:srgbClr val="AAAAAA"/>
              </a:solidFill>
            </a:endParaRPr>
          </a:p>
        </p:txBody>
      </p:sp>
      <p:pic>
        <p:nvPicPr>
          <p:cNvPr id="36869" name="Picture 4">
            <a:extLst>
              <a:ext uri="{FF2B5EF4-FFF2-40B4-BE49-F238E27FC236}">
                <a16:creationId xmlns:a16="http://schemas.microsoft.com/office/drawing/2014/main" id="{53E133AD-5B4F-478B-B2CC-74799B0DAC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4749" t="23334" r="8142" b="46667"/>
          <a:stretch>
            <a:fillRect/>
          </a:stretch>
        </p:blipFill>
        <p:spPr bwMode="auto">
          <a:xfrm>
            <a:off x="1524000" y="1600200"/>
            <a:ext cx="586740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A7C986-3338-48F6-9CA4-C5C9E5420F86}"/>
              </a:ext>
            </a:extLst>
          </p:cNvPr>
          <p:cNvSpPr>
            <a:spLocks noGrp="1"/>
          </p:cNvSpPr>
          <p:nvPr>
            <p:ph idx="1"/>
          </p:nvPr>
        </p:nvSpPr>
        <p:spPr>
          <a:xfrm>
            <a:off x="457200" y="1493838"/>
            <a:ext cx="8229600" cy="4983162"/>
          </a:xfrm>
        </p:spPr>
        <p:txBody>
          <a:bodyPr>
            <a:normAutofit fontScale="85000" lnSpcReduction="20000"/>
          </a:bodyPr>
          <a:lstStyle/>
          <a:p>
            <a:pPr>
              <a:defRPr/>
            </a:pPr>
            <a:endParaRPr lang="en-US" dirty="0"/>
          </a:p>
          <a:p>
            <a:pPr>
              <a:defRPr/>
            </a:pPr>
            <a:endParaRPr lang="en-US" dirty="0"/>
          </a:p>
          <a:p>
            <a:pPr>
              <a:defRPr/>
            </a:pPr>
            <a:endParaRPr lang="en-US" dirty="0"/>
          </a:p>
          <a:p>
            <a:pPr>
              <a:defRPr/>
            </a:pPr>
            <a:endParaRPr lang="en-US" dirty="0"/>
          </a:p>
          <a:p>
            <a:pPr>
              <a:defRPr/>
            </a:pPr>
            <a:endParaRPr lang="en-US" dirty="0"/>
          </a:p>
          <a:p>
            <a:pPr>
              <a:defRPr/>
            </a:pPr>
            <a:r>
              <a:rPr lang="en-US" dirty="0"/>
              <a:t>Timer critical services use </a:t>
            </a:r>
            <a:r>
              <a:rPr lang="en-US" b="1" dirty="0"/>
              <a:t>Point Coordination Function</a:t>
            </a:r>
          </a:p>
          <a:p>
            <a:pPr>
              <a:defRPr/>
            </a:pPr>
            <a:r>
              <a:rPr lang="en-US" dirty="0"/>
              <a:t>The point coordinator allows only one station to access</a:t>
            </a:r>
          </a:p>
          <a:p>
            <a:pPr>
              <a:defRPr/>
            </a:pPr>
            <a:r>
              <a:rPr lang="en-US" dirty="0"/>
              <a:t>Coordinator sends a beacon frame to all stations.</a:t>
            </a:r>
            <a:br>
              <a:rPr lang="en-US" dirty="0"/>
            </a:br>
            <a:r>
              <a:rPr lang="en-US" dirty="0"/>
              <a:t>Then uses a polling frame to allow a particular station to have contention-free access</a:t>
            </a:r>
          </a:p>
          <a:p>
            <a:pPr>
              <a:defRPr/>
            </a:pPr>
            <a:r>
              <a:rPr lang="en-US" dirty="0"/>
              <a:t>Contention Free Period (CFP) varies with the load</a:t>
            </a:r>
          </a:p>
        </p:txBody>
      </p:sp>
      <p:sp>
        <p:nvSpPr>
          <p:cNvPr id="38915" name="Title 2">
            <a:extLst>
              <a:ext uri="{FF2B5EF4-FFF2-40B4-BE49-F238E27FC236}">
                <a16:creationId xmlns:a16="http://schemas.microsoft.com/office/drawing/2014/main" id="{88F8F78B-E123-46E3-8C82-AEE09CC2E629}"/>
              </a:ext>
            </a:extLst>
          </p:cNvPr>
          <p:cNvSpPr>
            <a:spLocks noGrp="1"/>
          </p:cNvSpPr>
          <p:nvPr>
            <p:ph type="title"/>
          </p:nvPr>
        </p:nvSpPr>
        <p:spPr/>
        <p:txBody>
          <a:bodyPr/>
          <a:lstStyle/>
          <a:p>
            <a:r>
              <a:rPr lang="en-US" altLang="en-US"/>
              <a:t>Time Critical Services</a:t>
            </a:r>
          </a:p>
        </p:txBody>
      </p:sp>
      <p:sp>
        <p:nvSpPr>
          <p:cNvPr id="38916" name="Slide Number Placeholder 3">
            <a:extLst>
              <a:ext uri="{FF2B5EF4-FFF2-40B4-BE49-F238E27FC236}">
                <a16:creationId xmlns:a16="http://schemas.microsoft.com/office/drawing/2014/main" id="{3B7AECFC-72B6-4169-9718-EB07EB054270}"/>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84</a:t>
            </a:fld>
            <a:endParaRPr lang="en-US" altLang="en-US" sz="1100">
              <a:solidFill>
                <a:srgbClr val="AAAAAA"/>
              </a:solidFill>
            </a:endParaRPr>
          </a:p>
        </p:txBody>
      </p:sp>
      <p:pic>
        <p:nvPicPr>
          <p:cNvPr id="38917" name="Picture 4">
            <a:extLst>
              <a:ext uri="{FF2B5EF4-FFF2-40B4-BE49-F238E27FC236}">
                <a16:creationId xmlns:a16="http://schemas.microsoft.com/office/drawing/2014/main" id="{6615075D-730F-4E75-9961-5E46E696DC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4749" t="23334" r="9273" b="41112"/>
          <a:stretch>
            <a:fillRect/>
          </a:stretch>
        </p:blipFill>
        <p:spPr bwMode="auto">
          <a:xfrm>
            <a:off x="1676400" y="1189038"/>
            <a:ext cx="579120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A7C986-3338-48F6-9CA4-C5C9E5420F86}"/>
              </a:ext>
            </a:extLst>
          </p:cNvPr>
          <p:cNvSpPr>
            <a:spLocks noGrp="1"/>
          </p:cNvSpPr>
          <p:nvPr>
            <p:ph idx="1"/>
          </p:nvPr>
        </p:nvSpPr>
        <p:spPr>
          <a:xfrm>
            <a:off x="457200" y="1493838"/>
            <a:ext cx="8229600" cy="4525962"/>
          </a:xfrm>
        </p:spPr>
        <p:txBody>
          <a:bodyPr>
            <a:normAutofit fontScale="70000" lnSpcReduction="20000"/>
          </a:bodyPr>
          <a:lstStyle/>
          <a:p>
            <a:pPr>
              <a:defRPr/>
            </a:pPr>
            <a:r>
              <a:rPr lang="en-US" dirty="0"/>
              <a:t>MAC works with a single FIFO Queue</a:t>
            </a:r>
          </a:p>
          <a:p>
            <a:pPr>
              <a:defRPr/>
            </a:pPr>
            <a:r>
              <a:rPr lang="en-US" dirty="0"/>
              <a:t>Three variables: </a:t>
            </a:r>
          </a:p>
          <a:p>
            <a:pPr lvl="1">
              <a:defRPr/>
            </a:pPr>
            <a:r>
              <a:rPr lang="en-US" dirty="0"/>
              <a:t> Contention Window (CW) </a:t>
            </a:r>
          </a:p>
          <a:p>
            <a:pPr lvl="1">
              <a:defRPr/>
            </a:pPr>
            <a:r>
              <a:rPr lang="en-US" dirty="0"/>
              <a:t> </a:t>
            </a:r>
            <a:r>
              <a:rPr lang="en-US" dirty="0" err="1"/>
              <a:t>Backoff</a:t>
            </a:r>
            <a:r>
              <a:rPr lang="en-US" dirty="0"/>
              <a:t> count (BO) </a:t>
            </a:r>
          </a:p>
          <a:p>
            <a:pPr lvl="1">
              <a:defRPr/>
            </a:pPr>
            <a:r>
              <a:rPr lang="en-US" dirty="0"/>
              <a:t> Network Allocation Vector (NAV)</a:t>
            </a:r>
          </a:p>
          <a:p>
            <a:pPr>
              <a:defRPr/>
            </a:pPr>
            <a:r>
              <a:rPr lang="en-US" dirty="0"/>
              <a:t>If a frame (RTS, CTS, Data, Ack) is heard, NAV is set to the duration in that frame. Stations sense the media after NAV expires. </a:t>
            </a:r>
          </a:p>
          <a:p>
            <a:pPr>
              <a:defRPr/>
            </a:pPr>
            <a:r>
              <a:rPr lang="en-US" dirty="0"/>
              <a:t>If the medium is idle for DIFS, and </a:t>
            </a:r>
            <a:r>
              <a:rPr lang="en-US" dirty="0" err="1"/>
              <a:t>backoff</a:t>
            </a:r>
            <a:r>
              <a:rPr lang="en-US" dirty="0"/>
              <a:t> (BO) is not already active, the station draws a random BO in [0, CW] and sets the </a:t>
            </a:r>
            <a:r>
              <a:rPr lang="en-US" dirty="0" err="1"/>
              <a:t>backoff</a:t>
            </a:r>
            <a:r>
              <a:rPr lang="en-US" dirty="0"/>
              <a:t> timer.</a:t>
            </a:r>
          </a:p>
          <a:p>
            <a:pPr>
              <a:defRPr/>
            </a:pPr>
            <a:r>
              <a:rPr lang="en-US" dirty="0"/>
              <a:t>If the medium becomes busy during </a:t>
            </a:r>
            <a:r>
              <a:rPr lang="en-US" dirty="0" err="1"/>
              <a:t>backoff</a:t>
            </a:r>
            <a:r>
              <a:rPr lang="en-US" dirty="0"/>
              <a:t>, the timer is stopped and a new NAV is set. After NAV, back off continues.</a:t>
            </a:r>
          </a:p>
        </p:txBody>
      </p:sp>
      <p:sp>
        <p:nvSpPr>
          <p:cNvPr id="40963" name="Title 2">
            <a:extLst>
              <a:ext uri="{FF2B5EF4-FFF2-40B4-BE49-F238E27FC236}">
                <a16:creationId xmlns:a16="http://schemas.microsoft.com/office/drawing/2014/main" id="{1F12FD92-89BB-4294-9429-2CBBD0E389B8}"/>
              </a:ext>
            </a:extLst>
          </p:cNvPr>
          <p:cNvSpPr>
            <a:spLocks noGrp="1"/>
          </p:cNvSpPr>
          <p:nvPr>
            <p:ph type="title"/>
          </p:nvPr>
        </p:nvSpPr>
        <p:spPr/>
        <p:txBody>
          <a:bodyPr/>
          <a:lstStyle/>
          <a:p>
            <a:r>
              <a:rPr lang="en-US" altLang="en-US"/>
              <a:t>IEEE 802.11 DCF BackofF</a:t>
            </a:r>
          </a:p>
        </p:txBody>
      </p:sp>
      <p:sp>
        <p:nvSpPr>
          <p:cNvPr id="40964" name="Slide Number Placeholder 3">
            <a:extLst>
              <a:ext uri="{FF2B5EF4-FFF2-40B4-BE49-F238E27FC236}">
                <a16:creationId xmlns:a16="http://schemas.microsoft.com/office/drawing/2014/main" id="{2A0B3E4F-88E0-4226-A15D-0A03230062E3}"/>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85</a:t>
            </a:fld>
            <a:endParaRPr lang="en-US" altLang="en-US" sz="1100">
              <a:solidFill>
                <a:srgbClr val="AAAAAA"/>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A7C986-3338-48F6-9CA4-C5C9E5420F86}"/>
              </a:ext>
            </a:extLst>
          </p:cNvPr>
          <p:cNvSpPr>
            <a:spLocks noGrp="1"/>
          </p:cNvSpPr>
          <p:nvPr>
            <p:ph idx="1"/>
          </p:nvPr>
        </p:nvSpPr>
        <p:spPr>
          <a:xfrm>
            <a:off x="457200" y="1493838"/>
            <a:ext cx="8229600" cy="4525962"/>
          </a:xfrm>
        </p:spPr>
        <p:txBody>
          <a:bodyPr>
            <a:normAutofit fontScale="92500"/>
          </a:bodyPr>
          <a:lstStyle/>
          <a:p>
            <a:pPr>
              <a:defRPr/>
            </a:pPr>
            <a:r>
              <a:rPr lang="en-US" dirty="0"/>
              <a:t>Initially and after each successful transmission:</a:t>
            </a:r>
          </a:p>
          <a:p>
            <a:pPr marL="160020" indent="0">
              <a:buFont typeface="Arial" charset="0"/>
              <a:buNone/>
              <a:defRPr/>
            </a:pPr>
            <a:r>
              <a:rPr lang="en-US" dirty="0"/>
              <a:t>		 CW = </a:t>
            </a:r>
            <a:r>
              <a:rPr lang="en-US" dirty="0" err="1"/>
              <a:t>CWmin</a:t>
            </a:r>
            <a:endParaRPr lang="en-US" dirty="0"/>
          </a:p>
          <a:p>
            <a:pPr>
              <a:defRPr/>
            </a:pPr>
            <a:endParaRPr lang="en-US" dirty="0"/>
          </a:p>
          <a:p>
            <a:pPr>
              <a:defRPr/>
            </a:pPr>
            <a:r>
              <a:rPr lang="en-US" dirty="0"/>
              <a:t> After each unsuccessful attempt </a:t>
            </a:r>
          </a:p>
          <a:p>
            <a:pPr marL="160020" indent="0">
              <a:buFont typeface="Arial" charset="0"/>
              <a:buNone/>
              <a:defRPr/>
            </a:pPr>
            <a:r>
              <a:rPr lang="en-US" dirty="0"/>
              <a:t>	CW = min{2CW + 1, </a:t>
            </a:r>
            <a:r>
              <a:rPr lang="en-US" dirty="0" err="1"/>
              <a:t>CWmax</a:t>
            </a:r>
            <a:r>
              <a:rPr lang="en-US" dirty="0"/>
              <a:t> } </a:t>
            </a:r>
          </a:p>
          <a:p>
            <a:pPr marL="160020" indent="0">
              <a:buFont typeface="Arial" charset="0"/>
              <a:buNone/>
              <a:defRPr/>
            </a:pPr>
            <a:endParaRPr lang="en-US" dirty="0"/>
          </a:p>
          <a:p>
            <a:pPr marL="160020" indent="0">
              <a:buFont typeface="Arial" charset="0"/>
              <a:buNone/>
              <a:defRPr/>
            </a:pPr>
            <a:r>
              <a:rPr lang="en-US" dirty="0"/>
              <a:t>Example: </a:t>
            </a:r>
            <a:r>
              <a:rPr lang="en-US" dirty="0" err="1"/>
              <a:t>CWmin</a:t>
            </a:r>
            <a:r>
              <a:rPr lang="en-US" dirty="0"/>
              <a:t>=3, </a:t>
            </a:r>
            <a:r>
              <a:rPr lang="en-US" dirty="0" err="1"/>
              <a:t>CWmax</a:t>
            </a:r>
            <a:r>
              <a:rPr lang="en-US" dirty="0"/>
              <a:t>=127 </a:t>
            </a:r>
          </a:p>
          <a:p>
            <a:pPr marL="160020" indent="0">
              <a:buFont typeface="Arial" charset="0"/>
              <a:buNone/>
              <a:defRPr/>
            </a:pPr>
            <a:r>
              <a:rPr lang="en-US" dirty="0"/>
              <a:t>		3, 7, 15, 31, 63, 127, 127, 127, …</a:t>
            </a:r>
          </a:p>
        </p:txBody>
      </p:sp>
      <p:sp>
        <p:nvSpPr>
          <p:cNvPr id="43011" name="Title 2">
            <a:extLst>
              <a:ext uri="{FF2B5EF4-FFF2-40B4-BE49-F238E27FC236}">
                <a16:creationId xmlns:a16="http://schemas.microsoft.com/office/drawing/2014/main" id="{138EC4CB-D292-46EC-A59A-B3C034771EA0}"/>
              </a:ext>
            </a:extLst>
          </p:cNvPr>
          <p:cNvSpPr>
            <a:spLocks noGrp="1"/>
          </p:cNvSpPr>
          <p:nvPr>
            <p:ph type="title"/>
          </p:nvPr>
        </p:nvSpPr>
        <p:spPr/>
        <p:txBody>
          <a:bodyPr>
            <a:normAutofit fontScale="90000"/>
          </a:bodyPr>
          <a:lstStyle/>
          <a:p>
            <a:r>
              <a:rPr lang="en-US" altLang="en-US"/>
              <a:t>IEEE 802.11 DCF Backoff (cont)</a:t>
            </a:r>
          </a:p>
        </p:txBody>
      </p:sp>
      <p:sp>
        <p:nvSpPr>
          <p:cNvPr id="43012" name="Slide Number Placeholder 3">
            <a:extLst>
              <a:ext uri="{FF2B5EF4-FFF2-40B4-BE49-F238E27FC236}">
                <a16:creationId xmlns:a16="http://schemas.microsoft.com/office/drawing/2014/main" id="{395BC1F2-4D85-427E-8D30-D51F0E10477D}"/>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86</a:t>
            </a:fld>
            <a:endParaRPr lang="en-US" altLang="en-US" sz="1100">
              <a:solidFill>
                <a:srgbClr val="AAAAAA"/>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A7C986-3338-48F6-9CA4-C5C9E5420F86}"/>
              </a:ext>
            </a:extLst>
          </p:cNvPr>
          <p:cNvSpPr>
            <a:spLocks noGrp="1"/>
          </p:cNvSpPr>
          <p:nvPr>
            <p:ph idx="1"/>
          </p:nvPr>
        </p:nvSpPr>
        <p:spPr>
          <a:xfrm>
            <a:off x="457200" y="1493838"/>
            <a:ext cx="8229600" cy="4525962"/>
          </a:xfrm>
        </p:spPr>
        <p:txBody>
          <a:bodyPr>
            <a:normAutofit fontScale="70000" lnSpcReduction="20000"/>
          </a:bodyPr>
          <a:lstStyle/>
          <a:p>
            <a:pPr>
              <a:defRPr/>
            </a:pPr>
            <a:endParaRPr lang="en-US" dirty="0"/>
          </a:p>
          <a:p>
            <a:pPr>
              <a:defRPr/>
            </a:pPr>
            <a:r>
              <a:rPr lang="en-US" dirty="0"/>
              <a:t>11a: Slot time = 9 us, SIFS= 16 us, </a:t>
            </a:r>
            <a:r>
              <a:rPr lang="en-US" dirty="0" err="1"/>
              <a:t>CWmin</a:t>
            </a:r>
            <a:r>
              <a:rPr lang="en-US" dirty="0"/>
              <a:t>= 15, </a:t>
            </a:r>
            <a:r>
              <a:rPr lang="en-US" dirty="0" err="1"/>
              <a:t>CWmax</a:t>
            </a:r>
            <a:r>
              <a:rPr lang="en-US" dirty="0"/>
              <a:t>=1023</a:t>
            </a:r>
          </a:p>
          <a:p>
            <a:pPr marL="160020" indent="0">
              <a:buFont typeface="Arial" charset="0"/>
              <a:buNone/>
              <a:defRPr/>
            </a:pPr>
            <a:r>
              <a:rPr lang="en-US" dirty="0"/>
              <a:t> </a:t>
            </a:r>
          </a:p>
          <a:p>
            <a:pPr>
              <a:defRPr/>
            </a:pPr>
            <a:r>
              <a:rPr lang="en-US" dirty="0"/>
              <a:t>11b: Slot time = 20 us, SIFS = 10 us, </a:t>
            </a:r>
            <a:r>
              <a:rPr lang="en-US" dirty="0" err="1"/>
              <a:t>CWmin</a:t>
            </a:r>
            <a:r>
              <a:rPr lang="en-US" dirty="0"/>
              <a:t>= 31, </a:t>
            </a:r>
            <a:r>
              <a:rPr lang="en-US" dirty="0" err="1"/>
              <a:t>CWmax</a:t>
            </a:r>
            <a:r>
              <a:rPr lang="en-US" dirty="0"/>
              <a:t>=1023</a:t>
            </a:r>
          </a:p>
          <a:p>
            <a:pPr>
              <a:defRPr/>
            </a:pPr>
            <a:endParaRPr lang="en-US" dirty="0"/>
          </a:p>
          <a:p>
            <a:pPr>
              <a:defRPr/>
            </a:pPr>
            <a:r>
              <a:rPr lang="en-US" dirty="0"/>
              <a:t>11g: Slot time = 20 us or 9 us, SIFS = 10 us, </a:t>
            </a:r>
            <a:r>
              <a:rPr lang="en-US" dirty="0" err="1"/>
              <a:t>CWmin</a:t>
            </a:r>
            <a:r>
              <a:rPr lang="en-US" dirty="0"/>
              <a:t>= 15 or 31, </a:t>
            </a:r>
            <a:r>
              <a:rPr lang="en-US" dirty="0" err="1"/>
              <a:t>CWmax</a:t>
            </a:r>
            <a:r>
              <a:rPr lang="en-US" dirty="0"/>
              <a:t>=1023</a:t>
            </a:r>
          </a:p>
          <a:p>
            <a:pPr marL="160020" indent="0">
              <a:buFont typeface="Arial" charset="0"/>
              <a:buNone/>
              <a:defRPr/>
            </a:pPr>
            <a:endParaRPr lang="en-US" dirty="0"/>
          </a:p>
          <a:p>
            <a:pPr>
              <a:defRPr/>
            </a:pPr>
            <a:r>
              <a:rPr lang="en-US" dirty="0"/>
              <a:t>PIFS = SIFS  +  1 slot time</a:t>
            </a:r>
          </a:p>
          <a:p>
            <a:pPr>
              <a:defRPr/>
            </a:pPr>
            <a:endParaRPr lang="en-US" dirty="0"/>
          </a:p>
          <a:p>
            <a:pPr>
              <a:defRPr/>
            </a:pPr>
            <a:r>
              <a:rPr lang="en-US" dirty="0"/>
              <a:t>DIFS = SIFS  +  2 slot times</a:t>
            </a:r>
          </a:p>
        </p:txBody>
      </p:sp>
      <p:sp>
        <p:nvSpPr>
          <p:cNvPr id="44035" name="Title 2">
            <a:extLst>
              <a:ext uri="{FF2B5EF4-FFF2-40B4-BE49-F238E27FC236}">
                <a16:creationId xmlns:a16="http://schemas.microsoft.com/office/drawing/2014/main" id="{63E76AF2-69FF-49F4-9560-91EF79A3201F}"/>
              </a:ext>
            </a:extLst>
          </p:cNvPr>
          <p:cNvSpPr>
            <a:spLocks noGrp="1"/>
          </p:cNvSpPr>
          <p:nvPr>
            <p:ph type="title"/>
          </p:nvPr>
        </p:nvSpPr>
        <p:spPr/>
        <p:txBody>
          <a:bodyPr/>
          <a:lstStyle/>
          <a:p>
            <a:r>
              <a:rPr lang="en-US" altLang="en-US"/>
              <a:t>Typical Parameter Values</a:t>
            </a:r>
          </a:p>
        </p:txBody>
      </p:sp>
      <p:sp>
        <p:nvSpPr>
          <p:cNvPr id="44036" name="Slide Number Placeholder 3">
            <a:extLst>
              <a:ext uri="{FF2B5EF4-FFF2-40B4-BE49-F238E27FC236}">
                <a16:creationId xmlns:a16="http://schemas.microsoft.com/office/drawing/2014/main" id="{FE370E1B-26E1-4E70-BB06-3DB6E7250A96}"/>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87</a:t>
            </a:fld>
            <a:endParaRPr lang="en-US" altLang="en-US" sz="1100">
              <a:solidFill>
                <a:srgbClr val="AAAAAA"/>
              </a:solidFil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A7C986-3338-48F6-9CA4-C5C9E5420F86}"/>
              </a:ext>
            </a:extLst>
          </p:cNvPr>
          <p:cNvSpPr>
            <a:spLocks noGrp="1"/>
          </p:cNvSpPr>
          <p:nvPr>
            <p:ph idx="1"/>
          </p:nvPr>
        </p:nvSpPr>
        <p:spPr>
          <a:xfrm>
            <a:off x="457200" y="1493838"/>
            <a:ext cx="8229600" cy="4922837"/>
          </a:xfrm>
        </p:spPr>
        <p:txBody>
          <a:bodyPr>
            <a:normAutofit fontScale="70000" lnSpcReduction="20000"/>
          </a:bodyPr>
          <a:lstStyle/>
          <a:p>
            <a:pPr>
              <a:defRPr/>
            </a:pPr>
            <a:r>
              <a:rPr lang="en-US" dirty="0"/>
              <a:t>Every frame has a “Duration ID” which indicates how long the medium will be busy.</a:t>
            </a:r>
          </a:p>
          <a:p>
            <a:pPr lvl="1">
              <a:defRPr/>
            </a:pPr>
            <a:r>
              <a:rPr lang="en-US" dirty="0"/>
              <a:t>RTS has duration of    SIF + CTS + SIF + Frame + SIF + Ack</a:t>
            </a:r>
          </a:p>
          <a:p>
            <a:pPr lvl="1">
              <a:defRPr/>
            </a:pPr>
            <a:r>
              <a:rPr lang="en-US" dirty="0"/>
              <a:t>CTS has duration of    SIF + Frame + SIF + Ack</a:t>
            </a:r>
          </a:p>
          <a:p>
            <a:pPr lvl="1">
              <a:defRPr/>
            </a:pPr>
            <a:r>
              <a:rPr lang="en-US" dirty="0"/>
              <a:t>Frame has a duration of Frame SIF + ACK</a:t>
            </a:r>
          </a:p>
          <a:p>
            <a:pPr lvl="1">
              <a:defRPr/>
            </a:pPr>
            <a:r>
              <a:rPr lang="en-US" dirty="0"/>
              <a:t>ACK has a duration of ACK</a:t>
            </a:r>
          </a:p>
          <a:p>
            <a:pPr>
              <a:defRPr/>
            </a:pPr>
            <a:endParaRPr lang="en-US" dirty="0"/>
          </a:p>
          <a:p>
            <a:pPr>
              <a:defRPr/>
            </a:pPr>
            <a:endParaRPr lang="en-US" dirty="0"/>
          </a:p>
          <a:p>
            <a:pPr>
              <a:defRPr/>
            </a:pPr>
            <a:endParaRPr lang="en-US" dirty="0"/>
          </a:p>
          <a:p>
            <a:pPr>
              <a:defRPr/>
            </a:pPr>
            <a:endParaRPr lang="en-US" dirty="0"/>
          </a:p>
          <a:p>
            <a:pPr>
              <a:defRPr/>
            </a:pPr>
            <a:endParaRPr lang="en-US" dirty="0"/>
          </a:p>
          <a:p>
            <a:pPr>
              <a:defRPr/>
            </a:pPr>
            <a:r>
              <a:rPr lang="en-US" dirty="0"/>
              <a:t>All stations keep a “</a:t>
            </a:r>
            <a:r>
              <a:rPr lang="en-US" b="1" dirty="0"/>
              <a:t>Network Allocation Vector (NAV</a:t>
            </a:r>
            <a:r>
              <a:rPr lang="en-US" dirty="0"/>
              <a:t>)”timer in which they record the duration of the each frame they hear.</a:t>
            </a:r>
          </a:p>
          <a:p>
            <a:pPr marL="160020" indent="0">
              <a:buFont typeface="Arial" charset="0"/>
              <a:buNone/>
              <a:defRPr/>
            </a:pPr>
            <a:r>
              <a:rPr lang="en-US" dirty="0"/>
              <a:t> </a:t>
            </a:r>
          </a:p>
          <a:p>
            <a:pPr>
              <a:defRPr/>
            </a:pPr>
            <a:r>
              <a:rPr lang="en-US" dirty="0"/>
              <a:t>Stations do not need to sense the channel until NAV becomes zero.</a:t>
            </a:r>
          </a:p>
        </p:txBody>
      </p:sp>
      <p:sp>
        <p:nvSpPr>
          <p:cNvPr id="45059" name="Title 2">
            <a:extLst>
              <a:ext uri="{FF2B5EF4-FFF2-40B4-BE49-F238E27FC236}">
                <a16:creationId xmlns:a16="http://schemas.microsoft.com/office/drawing/2014/main" id="{163326E3-74C4-4D3E-93DB-AC38FE479FDA}"/>
              </a:ext>
            </a:extLst>
          </p:cNvPr>
          <p:cNvSpPr>
            <a:spLocks noGrp="1"/>
          </p:cNvSpPr>
          <p:nvPr>
            <p:ph type="title"/>
          </p:nvPr>
        </p:nvSpPr>
        <p:spPr/>
        <p:txBody>
          <a:bodyPr/>
          <a:lstStyle/>
          <a:p>
            <a:r>
              <a:rPr lang="en-US" altLang="en-US" dirty="0"/>
              <a:t>Virtual Carrier Sense</a:t>
            </a:r>
          </a:p>
        </p:txBody>
      </p:sp>
      <p:sp>
        <p:nvSpPr>
          <p:cNvPr id="45060" name="Slide Number Placeholder 3">
            <a:extLst>
              <a:ext uri="{FF2B5EF4-FFF2-40B4-BE49-F238E27FC236}">
                <a16:creationId xmlns:a16="http://schemas.microsoft.com/office/drawing/2014/main" id="{78F2B257-7E4F-40B7-839E-5FCAE46E8F3F}"/>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88</a:t>
            </a:fld>
            <a:endParaRPr lang="en-US" altLang="en-US" sz="1100">
              <a:solidFill>
                <a:srgbClr val="AAAAAA"/>
              </a:solidFill>
            </a:endParaRPr>
          </a:p>
        </p:txBody>
      </p:sp>
      <p:pic>
        <p:nvPicPr>
          <p:cNvPr id="45061" name="Picture 4">
            <a:extLst>
              <a:ext uri="{FF2B5EF4-FFF2-40B4-BE49-F238E27FC236}">
                <a16:creationId xmlns:a16="http://schemas.microsoft.com/office/drawing/2014/main" id="{4AB726C8-438F-4E55-9DEB-DB9748A5DB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3429000"/>
            <a:ext cx="4695825" cy="163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A7C986-3338-48F6-9CA4-C5C9E5420F86}"/>
              </a:ext>
            </a:extLst>
          </p:cNvPr>
          <p:cNvSpPr>
            <a:spLocks noGrp="1"/>
          </p:cNvSpPr>
          <p:nvPr>
            <p:ph idx="1"/>
          </p:nvPr>
        </p:nvSpPr>
        <p:spPr>
          <a:xfrm>
            <a:off x="457200" y="1493838"/>
            <a:ext cx="8229600" cy="2163762"/>
          </a:xfrm>
        </p:spPr>
        <p:txBody>
          <a:bodyPr>
            <a:normAutofit fontScale="47500" lnSpcReduction="20000"/>
          </a:bodyPr>
          <a:lstStyle/>
          <a:p>
            <a:pPr>
              <a:defRPr/>
            </a:pPr>
            <a:r>
              <a:rPr lang="en-US" dirty="0"/>
              <a:t>Example: Slot Time = 1, </a:t>
            </a:r>
            <a:r>
              <a:rPr lang="en-US" dirty="0" err="1"/>
              <a:t>Cwmin</a:t>
            </a:r>
            <a:r>
              <a:rPr lang="en-US" dirty="0"/>
              <a:t> = 5, DIFS=3, PIFS=2, SIFS=1</a:t>
            </a:r>
          </a:p>
          <a:p>
            <a:pPr>
              <a:defRPr/>
            </a:pPr>
            <a:r>
              <a:rPr lang="en-US" dirty="0"/>
              <a:t>T=1 Station 2 wants to transmit but the media is busy</a:t>
            </a:r>
          </a:p>
          <a:p>
            <a:pPr>
              <a:defRPr/>
            </a:pPr>
            <a:r>
              <a:rPr lang="en-US" dirty="0"/>
              <a:t>T=2 Stations 3 and 4 want to transmit but the media is busy</a:t>
            </a:r>
          </a:p>
          <a:p>
            <a:pPr>
              <a:defRPr/>
            </a:pPr>
            <a:r>
              <a:rPr lang="en-US" dirty="0"/>
              <a:t>T=3 Station 1 finishes transmission. </a:t>
            </a:r>
          </a:p>
          <a:p>
            <a:pPr>
              <a:defRPr/>
            </a:pPr>
            <a:r>
              <a:rPr lang="en-US" dirty="0"/>
              <a:t>T=4 Station 1 receives ack for its transmission (SIFS=1)</a:t>
            </a:r>
          </a:p>
          <a:p>
            <a:pPr marL="160020" indent="0">
              <a:buFont typeface="Arial" charset="0"/>
              <a:buNone/>
              <a:defRPr/>
            </a:pPr>
            <a:r>
              <a:rPr lang="en-US" dirty="0"/>
              <a:t>	Stations 2, 3, 4 set their NAV to 1.</a:t>
            </a:r>
          </a:p>
          <a:p>
            <a:pPr>
              <a:defRPr/>
            </a:pPr>
            <a:r>
              <a:rPr lang="en-US" dirty="0"/>
              <a:t>T=5 Medium becomes free</a:t>
            </a:r>
          </a:p>
          <a:p>
            <a:pPr>
              <a:defRPr/>
            </a:pPr>
            <a:r>
              <a:rPr lang="en-US" dirty="0"/>
              <a:t>T=8 DIFS expires. Stations 2, 3, 4 draw </a:t>
            </a:r>
            <a:r>
              <a:rPr lang="en-US" dirty="0" err="1"/>
              <a:t>backoff</a:t>
            </a:r>
            <a:r>
              <a:rPr lang="en-US" dirty="0"/>
              <a:t> count between 0 and 5. The counts are 3, 1, 2</a:t>
            </a:r>
          </a:p>
        </p:txBody>
      </p:sp>
      <p:sp>
        <p:nvSpPr>
          <p:cNvPr id="46083" name="Title 2">
            <a:extLst>
              <a:ext uri="{FF2B5EF4-FFF2-40B4-BE49-F238E27FC236}">
                <a16:creationId xmlns:a16="http://schemas.microsoft.com/office/drawing/2014/main" id="{E374FB54-671C-4E28-A5FD-C1FD508B7A9C}"/>
              </a:ext>
            </a:extLst>
          </p:cNvPr>
          <p:cNvSpPr>
            <a:spLocks noGrp="1"/>
          </p:cNvSpPr>
          <p:nvPr>
            <p:ph type="title"/>
          </p:nvPr>
        </p:nvSpPr>
        <p:spPr/>
        <p:txBody>
          <a:bodyPr/>
          <a:lstStyle/>
          <a:p>
            <a:r>
              <a:rPr lang="en-US" altLang="en-US"/>
              <a:t>DCF Example</a:t>
            </a:r>
          </a:p>
        </p:txBody>
      </p:sp>
      <p:sp>
        <p:nvSpPr>
          <p:cNvPr id="46084" name="Slide Number Placeholder 3">
            <a:extLst>
              <a:ext uri="{FF2B5EF4-FFF2-40B4-BE49-F238E27FC236}">
                <a16:creationId xmlns:a16="http://schemas.microsoft.com/office/drawing/2014/main" id="{10DFB08F-F486-4FE7-9FE2-037624F8A754}"/>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89</a:t>
            </a:fld>
            <a:endParaRPr lang="en-US" altLang="en-US" sz="1100">
              <a:solidFill>
                <a:srgbClr val="AAAAAA"/>
              </a:solidFill>
            </a:endParaRPr>
          </a:p>
        </p:txBody>
      </p:sp>
      <p:pic>
        <p:nvPicPr>
          <p:cNvPr id="46085" name="Picture 4">
            <a:extLst>
              <a:ext uri="{FF2B5EF4-FFF2-40B4-BE49-F238E27FC236}">
                <a16:creationId xmlns:a16="http://schemas.microsoft.com/office/drawing/2014/main" id="{C3CF8967-984F-4E71-894C-716C6FB53B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749" t="56667" r="4749" b="13333"/>
          <a:stretch>
            <a:fillRect/>
          </a:stretch>
        </p:blipFill>
        <p:spPr bwMode="auto">
          <a:xfrm>
            <a:off x="620713" y="3429000"/>
            <a:ext cx="7902575"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1301A0DD-A15B-4E2F-A1DC-95DEB9941E63}"/>
              </a:ext>
            </a:extLst>
          </p:cNvPr>
          <p:cNvSpPr>
            <a:spLocks noGrp="1"/>
          </p:cNvSpPr>
          <p:nvPr>
            <p:ph idx="1"/>
          </p:nvPr>
        </p:nvSpPr>
        <p:spPr>
          <a:xfrm>
            <a:off x="0" y="1493837"/>
            <a:ext cx="8945880" cy="4922837"/>
          </a:xfrm>
        </p:spPr>
        <p:txBody>
          <a:bodyPr>
            <a:normAutofit lnSpcReduction="10000"/>
          </a:bodyPr>
          <a:lstStyle/>
          <a:p>
            <a:pPr marL="158750" indent="0" algn="just">
              <a:spcBef>
                <a:spcPts val="500"/>
              </a:spcBef>
              <a:spcAft>
                <a:spcPts val="500"/>
              </a:spcAft>
              <a:buFont typeface="Arial" panose="020B0604020202020204" pitchFamily="34" charset="0"/>
              <a:buNone/>
            </a:pPr>
            <a:r>
              <a:rPr lang="en-US" sz="2000" dirty="0"/>
              <a:t>Despite the flexibility and advantages of wireless connectivity, it has some limitations and risks. The disadvantages of wireless networks are:</a:t>
            </a:r>
          </a:p>
          <a:p>
            <a:pPr marL="158750" indent="0" algn="just">
              <a:spcBef>
                <a:spcPts val="500"/>
              </a:spcBef>
              <a:spcAft>
                <a:spcPts val="500"/>
              </a:spcAft>
              <a:buFont typeface="Arial" panose="020B0604020202020204" pitchFamily="34" charset="0"/>
              <a:buNone/>
            </a:pPr>
            <a:r>
              <a:rPr lang="en-US" sz="2000" dirty="0"/>
              <a:t> </a:t>
            </a:r>
            <a:r>
              <a:rPr lang="en-US" sz="2000" b="1" dirty="0"/>
              <a:t>Interference</a:t>
            </a:r>
            <a:r>
              <a:rPr lang="en-US" sz="2000" dirty="0"/>
              <a:t>: Wireless LAN technologies use unlicensed regions of the electromagnetic spectrum, that is, since these regions are unregulated, many different signals use these regions. As a result, these areas become congested and signals from different devices such as cordless phones and microwaves can interfere with the network.</a:t>
            </a:r>
          </a:p>
          <a:p>
            <a:pPr marL="158750" indent="0" algn="just">
              <a:spcBef>
                <a:spcPts val="500"/>
              </a:spcBef>
              <a:spcAft>
                <a:spcPts val="500"/>
              </a:spcAft>
              <a:buFont typeface="Arial" panose="020B0604020202020204" pitchFamily="34" charset="0"/>
              <a:buNone/>
            </a:pPr>
            <a:r>
              <a:rPr lang="en-US" sz="2000" dirty="0"/>
              <a:t> </a:t>
            </a:r>
            <a:r>
              <a:rPr lang="en-US" sz="2000" b="1" dirty="0"/>
              <a:t>Network and data security</a:t>
            </a:r>
            <a:r>
              <a:rPr lang="en-US" sz="2000" dirty="0"/>
              <a:t>: Wireless LAN technology is designed not to ensure the security of the data being transmitted, but to provide access to that data. This feature of the wireless connection causes unwanted receivers (clients) to interfere with the communication flow, thus causing security threats. Techniques such as encryption and authentication have been developed to prevent security threats in wireless LANs.</a:t>
            </a:r>
          </a:p>
          <a:p>
            <a:pPr marL="158750" indent="0" algn="just">
              <a:spcBef>
                <a:spcPts val="500"/>
              </a:spcBef>
              <a:spcAft>
                <a:spcPts val="500"/>
              </a:spcAft>
              <a:buFont typeface="Arial" panose="020B0604020202020204" pitchFamily="34" charset="0"/>
              <a:buNone/>
            </a:pPr>
            <a:r>
              <a:rPr lang="en-US" sz="2000" dirty="0"/>
              <a:t> </a:t>
            </a:r>
            <a:r>
              <a:rPr lang="en-US" sz="2000" b="1" dirty="0"/>
              <a:t>Technology:</a:t>
            </a:r>
            <a:r>
              <a:rPr lang="en-US" sz="2000" dirty="0"/>
              <a:t> Wireless LAN technology continues to evolve. Wireless LAN technology does not currently provide the speed and reliability of wired LANs.</a:t>
            </a:r>
            <a:endParaRPr lang="en-US" altLang="en-US" sz="1800" dirty="0"/>
          </a:p>
        </p:txBody>
      </p:sp>
      <p:sp>
        <p:nvSpPr>
          <p:cNvPr id="9219" name="Title 2">
            <a:extLst>
              <a:ext uri="{FF2B5EF4-FFF2-40B4-BE49-F238E27FC236}">
                <a16:creationId xmlns:a16="http://schemas.microsoft.com/office/drawing/2014/main" id="{BDE227ED-3D5B-4873-9992-4B9052FE4EDF}"/>
              </a:ext>
            </a:extLst>
          </p:cNvPr>
          <p:cNvSpPr>
            <a:spLocks noGrp="1"/>
          </p:cNvSpPr>
          <p:nvPr>
            <p:ph type="title"/>
          </p:nvPr>
        </p:nvSpPr>
        <p:spPr/>
        <p:txBody>
          <a:bodyPr/>
          <a:lstStyle/>
          <a:p>
            <a:r>
              <a:rPr lang="tr-TR" altLang="en-US" dirty="0"/>
              <a:t>KABLOSUZ AĞLAR</a:t>
            </a:r>
            <a:endParaRPr lang="en-MY" altLang="en-US" dirty="0"/>
          </a:p>
        </p:txBody>
      </p:sp>
      <p:sp>
        <p:nvSpPr>
          <p:cNvPr id="9220" name="Slide Number Placeholder 3">
            <a:extLst>
              <a:ext uri="{FF2B5EF4-FFF2-40B4-BE49-F238E27FC236}">
                <a16:creationId xmlns:a16="http://schemas.microsoft.com/office/drawing/2014/main" id="{DE0E61B4-C484-4285-A73A-AFA5B502E7D4}"/>
              </a:ext>
            </a:extLst>
          </p:cNvPr>
          <p:cNvSpPr>
            <a:spLocks noGrp="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EE436DB7-8ADE-4E88-8A47-3FE368A32337}" type="slidenum">
              <a:rPr lang="en-US" altLang="en-US" smtClean="0"/>
              <a:pPr>
                <a:spcBef>
                  <a:spcPct val="0"/>
                </a:spcBef>
                <a:buFontTx/>
                <a:buNone/>
                <a:defRPr/>
              </a:pPr>
              <a:t>9</a:t>
            </a:fld>
            <a:endParaRPr lang="en-US" altLang="en-US" sz="1100">
              <a:solidFill>
                <a:srgbClr val="AAAAAA"/>
              </a:solidFill>
            </a:endParaRPr>
          </a:p>
        </p:txBody>
      </p:sp>
    </p:spTree>
    <p:extLst>
      <p:ext uri="{BB962C8B-B14F-4D97-AF65-F5344CB8AC3E}">
        <p14:creationId xmlns:p14="http://schemas.microsoft.com/office/powerpoint/2010/main" val="78755001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A7C986-3338-48F6-9CA4-C5C9E5420F86}"/>
              </a:ext>
            </a:extLst>
          </p:cNvPr>
          <p:cNvSpPr>
            <a:spLocks noGrp="1"/>
          </p:cNvSpPr>
          <p:nvPr>
            <p:ph idx="1"/>
          </p:nvPr>
        </p:nvSpPr>
        <p:spPr>
          <a:xfrm>
            <a:off x="457200" y="1493838"/>
            <a:ext cx="8229600" cy="2163762"/>
          </a:xfrm>
        </p:spPr>
        <p:txBody>
          <a:bodyPr>
            <a:normAutofit fontScale="47500" lnSpcReduction="20000"/>
          </a:bodyPr>
          <a:lstStyle/>
          <a:p>
            <a:pPr>
              <a:defRPr/>
            </a:pPr>
            <a:r>
              <a:rPr lang="en-US" dirty="0"/>
              <a:t>T=9 Station 3 starts transmitting. Announces a duration of 8 (RTS + SIFS + CTS + SIFS + DATA + SIFS + ACK). </a:t>
            </a:r>
            <a:br>
              <a:rPr lang="en-US" dirty="0"/>
            </a:br>
            <a:r>
              <a:rPr lang="en-US" dirty="0"/>
              <a:t>Station 2 and 4 pause </a:t>
            </a:r>
            <a:r>
              <a:rPr lang="en-US" dirty="0" err="1"/>
              <a:t>backoff</a:t>
            </a:r>
            <a:r>
              <a:rPr lang="en-US" dirty="0"/>
              <a:t> counter at 2 and 1 resp. and wait till T=17</a:t>
            </a:r>
          </a:p>
          <a:p>
            <a:pPr>
              <a:defRPr/>
            </a:pPr>
            <a:r>
              <a:rPr lang="en-US" dirty="0"/>
              <a:t> T=15 Station 3 finishes data transmission</a:t>
            </a:r>
          </a:p>
          <a:p>
            <a:pPr>
              <a:defRPr/>
            </a:pPr>
            <a:r>
              <a:rPr lang="en-US" dirty="0"/>
              <a:t>T=16 Station 3 receives Ack.</a:t>
            </a:r>
          </a:p>
          <a:p>
            <a:pPr>
              <a:defRPr/>
            </a:pPr>
            <a:r>
              <a:rPr lang="en-US" dirty="0"/>
              <a:t>T=17 Medium becomes free</a:t>
            </a:r>
          </a:p>
          <a:p>
            <a:pPr>
              <a:defRPr/>
            </a:pPr>
            <a:r>
              <a:rPr lang="en-US" dirty="0"/>
              <a:t>T=20 DIFS expires. Station 2 and 4 notice that there was no transmission for DIFS. Stations 2 and 4 start their </a:t>
            </a:r>
            <a:r>
              <a:rPr lang="en-US" dirty="0" err="1"/>
              <a:t>backoff</a:t>
            </a:r>
            <a:r>
              <a:rPr lang="en-US" dirty="0"/>
              <a:t> counter from 2 and 1, respectively.</a:t>
            </a:r>
          </a:p>
          <a:p>
            <a:pPr>
              <a:defRPr/>
            </a:pPr>
            <a:r>
              <a:rPr lang="en-US" dirty="0"/>
              <a:t>T=21 Station 4 starts transmitting RTS</a:t>
            </a:r>
          </a:p>
        </p:txBody>
      </p:sp>
      <p:sp>
        <p:nvSpPr>
          <p:cNvPr id="47107" name="Title 2">
            <a:extLst>
              <a:ext uri="{FF2B5EF4-FFF2-40B4-BE49-F238E27FC236}">
                <a16:creationId xmlns:a16="http://schemas.microsoft.com/office/drawing/2014/main" id="{7A8FB82C-CFEE-499D-8025-839D2A0E107E}"/>
              </a:ext>
            </a:extLst>
          </p:cNvPr>
          <p:cNvSpPr>
            <a:spLocks noGrp="1"/>
          </p:cNvSpPr>
          <p:nvPr>
            <p:ph type="title"/>
          </p:nvPr>
        </p:nvSpPr>
        <p:spPr/>
        <p:txBody>
          <a:bodyPr/>
          <a:lstStyle/>
          <a:p>
            <a:r>
              <a:rPr lang="en-US" altLang="en-US"/>
              <a:t>DCF Example (Cont)</a:t>
            </a:r>
          </a:p>
        </p:txBody>
      </p:sp>
      <p:sp>
        <p:nvSpPr>
          <p:cNvPr id="47108" name="Slide Number Placeholder 3">
            <a:extLst>
              <a:ext uri="{FF2B5EF4-FFF2-40B4-BE49-F238E27FC236}">
                <a16:creationId xmlns:a16="http://schemas.microsoft.com/office/drawing/2014/main" id="{206B4C30-B6EB-44D1-B018-0A12F0B79192}"/>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90</a:t>
            </a:fld>
            <a:endParaRPr lang="en-US" altLang="en-US" sz="1100">
              <a:solidFill>
                <a:srgbClr val="AAAAAA"/>
              </a:solidFill>
            </a:endParaRPr>
          </a:p>
        </p:txBody>
      </p:sp>
      <p:pic>
        <p:nvPicPr>
          <p:cNvPr id="47109" name="Picture 5">
            <a:extLst>
              <a:ext uri="{FF2B5EF4-FFF2-40B4-BE49-F238E27FC236}">
                <a16:creationId xmlns:a16="http://schemas.microsoft.com/office/drawing/2014/main" id="{D5E17B1D-92ED-4776-A02D-83713D1913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881" t="58449" r="4749" b="13335"/>
          <a:stretch>
            <a:fillRect/>
          </a:stretch>
        </p:blipFill>
        <p:spPr bwMode="auto">
          <a:xfrm>
            <a:off x="620713" y="3657600"/>
            <a:ext cx="7902575" cy="25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Point coordination function</a:t>
            </a:r>
          </a:p>
        </p:txBody>
      </p:sp>
      <p:sp>
        <p:nvSpPr>
          <p:cNvPr id="3" name="Content Placeholder 2"/>
          <p:cNvSpPr>
            <a:spLocks noGrp="1"/>
          </p:cNvSpPr>
          <p:nvPr>
            <p:ph idx="1"/>
          </p:nvPr>
        </p:nvSpPr>
        <p:spPr/>
        <p:txBody>
          <a:bodyPr/>
          <a:lstStyle/>
          <a:p>
            <a:r>
              <a:rPr lang="en-US" dirty="0"/>
              <a:t>Centralized control</a:t>
            </a:r>
          </a:p>
          <a:p>
            <a:r>
              <a:rPr lang="en-US" dirty="0"/>
              <a:t>Point coordinator polls devices</a:t>
            </a:r>
          </a:p>
          <a:p>
            <a:pPr lvl="1"/>
            <a:r>
              <a:rPr lang="en-US" dirty="0"/>
              <a:t>To give them permission to send</a:t>
            </a:r>
          </a:p>
          <a:p>
            <a:pPr lvl="1"/>
            <a:r>
              <a:rPr lang="en-US" dirty="0"/>
              <a:t>On a schedule the point coordinator determines</a:t>
            </a:r>
          </a:p>
          <a:p>
            <a:r>
              <a:rPr lang="en-US" dirty="0"/>
              <a:t>The </a:t>
            </a:r>
            <a:r>
              <a:rPr lang="en-US" i="1" dirty="0"/>
              <a:t>superframe</a:t>
            </a:r>
            <a:r>
              <a:rPr lang="en-US" dirty="0"/>
              <a:t> allows time to be shared between DCF and PCF</a:t>
            </a:r>
          </a:p>
          <a:p>
            <a:pPr lvl="1"/>
            <a:r>
              <a:rPr lang="en-US" dirty="0"/>
              <a:t>PCF starts the superframe and can only use a certain part of the superframe time</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91</a:t>
            </a:fld>
            <a:endParaRPr lang="en-US" sz="1200" dirty="0">
              <a:latin typeface="Times New Roman"/>
              <a:cs typeface="Times New Roman"/>
            </a:endParaRPr>
          </a:p>
        </p:txBody>
      </p:sp>
    </p:spTree>
    <p:extLst>
      <p:ext uri="{BB962C8B-B14F-4D97-AF65-F5344CB8AC3E}">
        <p14:creationId xmlns:p14="http://schemas.microsoft.com/office/powerpoint/2010/main" val="184535974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Point coordination function</a:t>
            </a:r>
          </a:p>
        </p:txBody>
      </p:sp>
      <p:sp>
        <p:nvSpPr>
          <p:cNvPr id="3" name="Content Placeholder 2"/>
          <p:cNvSpPr>
            <a:spLocks noGrp="1"/>
          </p:cNvSpPr>
          <p:nvPr>
            <p:ph idx="1"/>
          </p:nvPr>
        </p:nvSpPr>
        <p:spPr/>
        <p:txBody>
          <a:bodyPr/>
          <a:lstStyle/>
          <a:p>
            <a:r>
              <a:rPr lang="en-US" dirty="0"/>
              <a:t>Example: Suppose </a:t>
            </a:r>
            <a:r>
              <a:rPr lang="en-US" b="1" dirty="0"/>
              <a:t>A</a:t>
            </a:r>
            <a:r>
              <a:rPr lang="en-US" dirty="0"/>
              <a:t> and </a:t>
            </a:r>
            <a:r>
              <a:rPr lang="en-US" b="1" dirty="0"/>
              <a:t>C</a:t>
            </a:r>
            <a:r>
              <a:rPr lang="en-US" dirty="0"/>
              <a:t> want to send a frame to </a:t>
            </a:r>
            <a:r>
              <a:rPr lang="en-US" b="1" dirty="0"/>
              <a:t>B</a:t>
            </a:r>
            <a:endParaRPr lang="en-US" dirty="0"/>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92</a:t>
            </a:fld>
            <a:endParaRPr lang="en-US" sz="1200" dirty="0">
              <a:latin typeface="Times New Roman"/>
              <a:cs typeface="Times New Roman"/>
            </a:endParaRPr>
          </a:p>
        </p:txBody>
      </p:sp>
      <p:pic>
        <p:nvPicPr>
          <p:cNvPr id="5" name="Picture 4">
            <a:extLst>
              <a:ext uri="{FF2B5EF4-FFF2-40B4-BE49-F238E27FC236}">
                <a16:creationId xmlns:a16="http://schemas.microsoft.com/office/drawing/2014/main" id="{15F3F8BA-FBD0-49C9-A152-C3693364F6BF}"/>
              </a:ext>
            </a:extLst>
          </p:cNvPr>
          <p:cNvPicPr>
            <a:picLocks noChangeAspect="1"/>
          </p:cNvPicPr>
          <p:nvPr/>
        </p:nvPicPr>
        <p:blipFill>
          <a:blip r:embed="rId3"/>
          <a:stretch>
            <a:fillRect/>
          </a:stretch>
        </p:blipFill>
        <p:spPr>
          <a:xfrm>
            <a:off x="1762125" y="3195291"/>
            <a:ext cx="5619750" cy="2562225"/>
          </a:xfrm>
          <a:prstGeom prst="rect">
            <a:avLst/>
          </a:prstGeom>
        </p:spPr>
      </p:pic>
    </p:spTree>
    <p:extLst>
      <p:ext uri="{BB962C8B-B14F-4D97-AF65-F5344CB8AC3E}">
        <p14:creationId xmlns:p14="http://schemas.microsoft.com/office/powerpoint/2010/main" val="254594787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Point coordination function</a:t>
            </a:r>
          </a:p>
        </p:txBody>
      </p:sp>
      <p:sp>
        <p:nvSpPr>
          <p:cNvPr id="3" name="Content Placeholder 2"/>
          <p:cNvSpPr>
            <a:spLocks noGrp="1"/>
          </p:cNvSpPr>
          <p:nvPr>
            <p:ph idx="1"/>
          </p:nvPr>
        </p:nvSpPr>
        <p:spPr/>
        <p:txBody>
          <a:bodyPr/>
          <a:lstStyle/>
          <a:p>
            <a:r>
              <a:rPr lang="en-US" dirty="0"/>
              <a:t>Example: Sequence of events</a:t>
            </a:r>
          </a:p>
        </p:txBody>
      </p:sp>
      <p:sp>
        <p:nvSpPr>
          <p:cNvPr id="4" name="Slide Number Placeholder 5"/>
          <p:cNvSpPr>
            <a:spLocks noGrp="1"/>
          </p:cNvSpPr>
          <p:nvPr>
            <p:ph type="sldNum" sz="quarter" idx="12"/>
          </p:nvPr>
        </p:nvSpPr>
        <p:spPr>
          <a:xfrm>
            <a:off x="3833872" y="6344480"/>
            <a:ext cx="5090329" cy="365125"/>
          </a:xfrm>
          <a:prstGeom prst="rect">
            <a:avLst/>
          </a:prstGeom>
        </p:spPr>
        <p:txBody>
          <a:bodyPr/>
          <a:lstStyle/>
          <a:p>
            <a:r>
              <a:rPr lang="en-US" dirty="0"/>
              <a:t>Wireless LAN Technology and the IEEE 802.11 Wireless LAN Standard 11</a:t>
            </a:r>
            <a:r>
              <a:rPr lang="en-US" sz="1200" dirty="0">
                <a:latin typeface="Times New Roman"/>
                <a:cs typeface="Times New Roman"/>
              </a:rPr>
              <a:t>-</a:t>
            </a:r>
            <a:fld id="{46E48147-4DBD-E646-92C0-0C9D8AFD71A7}" type="slidenum">
              <a:rPr lang="en-US" sz="1200" smtClean="0">
                <a:latin typeface="Times New Roman"/>
                <a:cs typeface="Times New Roman"/>
              </a:rPr>
              <a:pPr/>
              <a:t>93</a:t>
            </a:fld>
            <a:endParaRPr lang="en-US" sz="1200" dirty="0">
              <a:latin typeface="Times New Roman"/>
              <a:cs typeface="Times New Roman"/>
            </a:endParaRPr>
          </a:p>
        </p:txBody>
      </p:sp>
      <p:pic>
        <p:nvPicPr>
          <p:cNvPr id="5" name="Picture 4">
            <a:extLst>
              <a:ext uri="{FF2B5EF4-FFF2-40B4-BE49-F238E27FC236}">
                <a16:creationId xmlns:a16="http://schemas.microsoft.com/office/drawing/2014/main" id="{15F3F8BA-FBD0-49C9-A152-C3693364F6BF}"/>
              </a:ext>
            </a:extLst>
          </p:cNvPr>
          <p:cNvPicPr>
            <a:picLocks noChangeAspect="1"/>
          </p:cNvPicPr>
          <p:nvPr/>
        </p:nvPicPr>
        <p:blipFill>
          <a:blip r:embed="rId3"/>
          <a:stretch>
            <a:fillRect/>
          </a:stretch>
        </p:blipFill>
        <p:spPr>
          <a:xfrm>
            <a:off x="1762125" y="3195291"/>
            <a:ext cx="5619750" cy="2562225"/>
          </a:xfrm>
          <a:prstGeom prst="rect">
            <a:avLst/>
          </a:prstGeom>
        </p:spPr>
      </p:pic>
      <p:pic>
        <p:nvPicPr>
          <p:cNvPr id="6" name="Picture 5">
            <a:extLst>
              <a:ext uri="{FF2B5EF4-FFF2-40B4-BE49-F238E27FC236}">
                <a16:creationId xmlns:a16="http://schemas.microsoft.com/office/drawing/2014/main" id="{DF87AC29-49EF-4178-B6DB-0533C5B97825}"/>
              </a:ext>
            </a:extLst>
          </p:cNvPr>
          <p:cNvPicPr>
            <a:picLocks noChangeAspect="1"/>
          </p:cNvPicPr>
          <p:nvPr/>
        </p:nvPicPr>
        <p:blipFill>
          <a:blip r:embed="rId4"/>
          <a:stretch>
            <a:fillRect/>
          </a:stretch>
        </p:blipFill>
        <p:spPr>
          <a:xfrm>
            <a:off x="804862" y="2259842"/>
            <a:ext cx="7534275" cy="4267200"/>
          </a:xfrm>
          <a:prstGeom prst="rect">
            <a:avLst/>
          </a:prstGeom>
        </p:spPr>
      </p:pic>
    </p:spTree>
    <p:extLst>
      <p:ext uri="{BB962C8B-B14F-4D97-AF65-F5344CB8AC3E}">
        <p14:creationId xmlns:p14="http://schemas.microsoft.com/office/powerpoint/2010/main" val="161442928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vert="horz" lIns="91440" tIns="45720" rIns="91440" bIns="45720" rtlCol="0" anchor="t">
            <a:normAutofit/>
          </a:bodyPr>
          <a:lstStyle/>
          <a:p>
            <a:r>
              <a:rPr lang="en-US" dirty="0"/>
              <a:t>11.12 IEEE 802.11 MAC Frame Format </a:t>
            </a:r>
          </a:p>
        </p:txBody>
      </p:sp>
      <p:pic>
        <p:nvPicPr>
          <p:cNvPr id="2" name="Picture Placeholder 1" descr="Ch11fig12.eps">
            <a:hlinkClick r:id="rId3"/>
          </p:cNvPr>
          <p:cNvPicPr>
            <a:picLocks noGrp="1" noChangeAspect="1"/>
          </p:cNvPicPr>
          <p:nvPr>
            <p:ph type="pic" idx="1"/>
          </p:nvPr>
        </p:nvPicPr>
        <p:blipFill>
          <a:blip r:embed="rId4">
            <a:extLst>
              <a:ext uri="{28A0092B-C50C-407E-A947-70E740481C1C}">
                <a14:useLocalDpi xmlns:a14="http://schemas.microsoft.com/office/drawing/2010/main" val="0"/>
              </a:ext>
            </a:extLst>
          </a:blip>
          <a:srcRect t="-6426" b="-6426"/>
          <a:stretch>
            <a:fillRect/>
          </a:stretch>
        </p:blipFill>
        <p:spPr/>
      </p:pic>
      <p:sp>
        <p:nvSpPr>
          <p:cNvPr id="8" name="Text Placeholder 7"/>
          <p:cNvSpPr>
            <a:spLocks noGrp="1"/>
          </p:cNvSpPr>
          <p:nvPr>
            <p:ph type="body" sz="half" idx="2"/>
          </p:nvPr>
        </p:nvSpPr>
        <p:spPr/>
        <p:txBody>
          <a:bodyPr/>
          <a:lstStyle/>
          <a:p>
            <a:endParaRPr lang="en-US"/>
          </a:p>
        </p:txBody>
      </p:sp>
      <p:sp>
        <p:nvSpPr>
          <p:cNvPr id="6" name="Slide Number Placeholder 5"/>
          <p:cNvSpPr>
            <a:spLocks noGrp="1"/>
          </p:cNvSpPr>
          <p:nvPr>
            <p:ph type="sldNum" sz="quarter" idx="4"/>
          </p:nvPr>
        </p:nvSpPr>
        <p:spPr>
          <a:xfrm>
            <a:off x="3798255" y="6342694"/>
            <a:ext cx="5126382" cy="365125"/>
          </a:xfrm>
          <a:prstGeom prst="rect">
            <a:avLst/>
          </a:prstGeom>
        </p:spPr>
        <p:txBody>
          <a:bodyPr/>
          <a:lstStyle/>
          <a:p>
            <a:r>
              <a:rPr lang="en-US" dirty="0"/>
              <a:t>Wireless LAN Technology and the IEEE 802.11 Wireless LAN Standard 11-</a:t>
            </a:r>
            <a:fld id="{46E48147-4DBD-E646-92C0-0C9D8AFD71A7}" type="slidenum">
              <a:rPr lang="en-US"/>
              <a:pPr/>
              <a:t>94</a:t>
            </a:fld>
            <a:endParaRPr lang="en-US" dirty="0"/>
          </a:p>
        </p:txBody>
      </p:sp>
      <p:pic>
        <p:nvPicPr>
          <p:cNvPr id="5" name="Picture 4" descr="11_12_ieee_802_11_mac_frame_format.ti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818" y="6262976"/>
            <a:ext cx="457200" cy="457200"/>
          </a:xfrm>
          <a:prstGeom prst="rect">
            <a:avLst/>
          </a:prstGeom>
        </p:spPr>
      </p:pic>
    </p:spTree>
    <p:extLst>
      <p:ext uri="{BB962C8B-B14F-4D97-AF65-F5344CB8AC3E}">
        <p14:creationId xmlns:p14="http://schemas.microsoft.com/office/powerpoint/2010/main" val="75852233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Content Placeholder 1">
            <a:extLst>
              <a:ext uri="{FF2B5EF4-FFF2-40B4-BE49-F238E27FC236}">
                <a16:creationId xmlns:a16="http://schemas.microsoft.com/office/drawing/2014/main" id="{A157D9F4-5670-44CE-9811-396EC0581F58}"/>
              </a:ext>
            </a:extLst>
          </p:cNvPr>
          <p:cNvSpPr>
            <a:spLocks noGrp="1"/>
          </p:cNvSpPr>
          <p:nvPr>
            <p:ph idx="1"/>
          </p:nvPr>
        </p:nvSpPr>
        <p:spPr>
          <a:xfrm>
            <a:off x="457200" y="1493838"/>
            <a:ext cx="8229600" cy="4525962"/>
          </a:xfrm>
        </p:spPr>
        <p:txBody>
          <a:bodyPr/>
          <a:lstStyle/>
          <a:p>
            <a:pPr indent="-182563">
              <a:buFont typeface="Arial" panose="020B0604020202020204" pitchFamily="34" charset="0"/>
              <a:buChar char="•"/>
            </a:pPr>
            <a:endParaRPr lang="en-US" altLang="en-US"/>
          </a:p>
        </p:txBody>
      </p:sp>
      <p:sp>
        <p:nvSpPr>
          <p:cNvPr id="56323" name="Title 2">
            <a:extLst>
              <a:ext uri="{FF2B5EF4-FFF2-40B4-BE49-F238E27FC236}">
                <a16:creationId xmlns:a16="http://schemas.microsoft.com/office/drawing/2014/main" id="{ADC3F779-ADD7-4909-A48A-1736430F8A1A}"/>
              </a:ext>
            </a:extLst>
          </p:cNvPr>
          <p:cNvSpPr>
            <a:spLocks noGrp="1"/>
          </p:cNvSpPr>
          <p:nvPr>
            <p:ph type="title"/>
          </p:nvPr>
        </p:nvSpPr>
        <p:spPr/>
        <p:txBody>
          <a:bodyPr/>
          <a:lstStyle/>
          <a:p>
            <a:r>
              <a:rPr lang="en-US" altLang="en-US"/>
              <a:t>802.11 Frame Address Fields</a:t>
            </a:r>
          </a:p>
        </p:txBody>
      </p:sp>
      <p:sp>
        <p:nvSpPr>
          <p:cNvPr id="56324" name="Slide Number Placeholder 3">
            <a:extLst>
              <a:ext uri="{FF2B5EF4-FFF2-40B4-BE49-F238E27FC236}">
                <a16:creationId xmlns:a16="http://schemas.microsoft.com/office/drawing/2014/main" id="{1BD4B7A8-C409-403C-929D-91DAC4DA27E3}"/>
              </a:ext>
            </a:extLst>
          </p:cNvPr>
          <p:cNvSpPr>
            <a:spLocks noGrp="1" noChangeArrowheads="1"/>
          </p:cNvSpPr>
          <p:nvPr>
            <p:ph type="sldNum" sz="quarter" idx="10"/>
          </p:nvPr>
        </p:nvSpPr>
        <p:spPr bwMode="auto">
          <a:xfrm>
            <a:off x="6781800" y="6416675"/>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100" kern="1200">
                <a:solidFill>
                  <a:srgbClr val="AAAAAA"/>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spcBef>
                <a:spcPct val="0"/>
              </a:spcBef>
              <a:buFontTx/>
              <a:buNone/>
              <a:defRPr/>
            </a:pPr>
            <a:fld id="{3CBE3FAF-A637-4920-9A10-CBC90506ABA5}" type="slidenum">
              <a:rPr lang="en-US" altLang="en-US" smtClean="0"/>
              <a:pPr>
                <a:spcBef>
                  <a:spcPct val="0"/>
                </a:spcBef>
                <a:buFontTx/>
                <a:buNone/>
                <a:defRPr/>
              </a:pPr>
              <a:t>95</a:t>
            </a:fld>
            <a:endParaRPr lang="en-US" altLang="en-US" sz="1100">
              <a:solidFill>
                <a:srgbClr val="AAAAAA"/>
              </a:solidFill>
            </a:endParaRPr>
          </a:p>
        </p:txBody>
      </p:sp>
      <p:pic>
        <p:nvPicPr>
          <p:cNvPr id="56325" name="Picture 4">
            <a:extLst>
              <a:ext uri="{FF2B5EF4-FFF2-40B4-BE49-F238E27FC236}">
                <a16:creationId xmlns:a16="http://schemas.microsoft.com/office/drawing/2014/main" id="{2A8B05DE-8314-45CF-B5E8-25CB4CF95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4749" t="29999" r="4749" b="13219"/>
          <a:stretch>
            <a:fillRect/>
          </a:stretch>
        </p:blipFill>
        <p:spPr bwMode="auto">
          <a:xfrm>
            <a:off x="571500" y="1365250"/>
            <a:ext cx="8001000" cy="511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Rectangle 2"/>
          <p:cNvSpPr>
            <a:spLocks noGrp="1" noChangeArrowheads="1"/>
          </p:cNvSpPr>
          <p:nvPr>
            <p:ph type="title"/>
          </p:nvPr>
        </p:nvSpPr>
        <p:spPr/>
        <p:txBody>
          <a:bodyPr/>
          <a:lstStyle/>
          <a:p>
            <a:r>
              <a:rPr lang="en-US" dirty="0"/>
              <a:t>MAC Frame Fields</a:t>
            </a:r>
          </a:p>
        </p:txBody>
      </p:sp>
      <p:sp>
        <p:nvSpPr>
          <p:cNvPr id="275459" name="Rectangle 3"/>
          <p:cNvSpPr>
            <a:spLocks noGrp="1" noChangeArrowheads="1"/>
          </p:cNvSpPr>
          <p:nvPr>
            <p:ph type="body" idx="1"/>
          </p:nvPr>
        </p:nvSpPr>
        <p:spPr/>
        <p:txBody>
          <a:bodyPr/>
          <a:lstStyle/>
          <a:p>
            <a:pPr>
              <a:lnSpc>
                <a:spcPct val="90000"/>
              </a:lnSpc>
            </a:pPr>
            <a:r>
              <a:rPr lang="en-US" sz="2800" dirty="0"/>
              <a:t>Frame Control – frame type, control information</a:t>
            </a:r>
          </a:p>
          <a:p>
            <a:pPr>
              <a:lnSpc>
                <a:spcPct val="90000"/>
              </a:lnSpc>
            </a:pPr>
            <a:r>
              <a:rPr lang="en-US" sz="2800" dirty="0"/>
              <a:t>Duration/connection ID – channel allocation time</a:t>
            </a:r>
          </a:p>
          <a:p>
            <a:pPr>
              <a:lnSpc>
                <a:spcPct val="90000"/>
              </a:lnSpc>
            </a:pPr>
            <a:r>
              <a:rPr lang="en-US" sz="2800" dirty="0"/>
              <a:t>Addresses – context dependent, types include source and destination</a:t>
            </a:r>
          </a:p>
          <a:p>
            <a:pPr>
              <a:lnSpc>
                <a:spcPct val="90000"/>
              </a:lnSpc>
            </a:pPr>
            <a:r>
              <a:rPr lang="en-US" sz="2800" dirty="0"/>
              <a:t>Sequence control – numbering and reassembly</a:t>
            </a:r>
          </a:p>
          <a:p>
            <a:pPr>
              <a:lnSpc>
                <a:spcPct val="90000"/>
              </a:lnSpc>
            </a:pPr>
            <a:r>
              <a:rPr lang="en-US" sz="2800" dirty="0"/>
              <a:t>Frame body – MSDU or fragment of MSDU</a:t>
            </a:r>
          </a:p>
          <a:p>
            <a:pPr>
              <a:lnSpc>
                <a:spcPct val="90000"/>
              </a:lnSpc>
            </a:pPr>
            <a:r>
              <a:rPr lang="en-US" sz="2800" dirty="0"/>
              <a:t>Frame check sequence – 32-bit CRC</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96</a:t>
            </a:fld>
            <a:endParaRPr lang="en-US" dirty="0"/>
          </a:p>
        </p:txBody>
      </p:sp>
    </p:spTree>
    <p:extLst>
      <p:ext uri="{BB962C8B-B14F-4D97-AF65-F5344CB8AC3E}">
        <p14:creationId xmlns:p14="http://schemas.microsoft.com/office/powerpoint/2010/main" val="308482933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8" name="Rectangle 2"/>
          <p:cNvSpPr>
            <a:spLocks noGrp="1" noChangeArrowheads="1"/>
          </p:cNvSpPr>
          <p:nvPr>
            <p:ph type="title"/>
          </p:nvPr>
        </p:nvSpPr>
        <p:spPr/>
        <p:txBody>
          <a:bodyPr/>
          <a:lstStyle/>
          <a:p>
            <a:r>
              <a:rPr lang="en-US" dirty="0"/>
              <a:t>Frame Control Fields</a:t>
            </a:r>
          </a:p>
        </p:txBody>
      </p:sp>
      <p:sp>
        <p:nvSpPr>
          <p:cNvPr id="321539" name="Rectangle 3"/>
          <p:cNvSpPr>
            <a:spLocks noGrp="1" noChangeArrowheads="1"/>
          </p:cNvSpPr>
          <p:nvPr>
            <p:ph type="body" idx="1"/>
          </p:nvPr>
        </p:nvSpPr>
        <p:spPr/>
        <p:txBody>
          <a:bodyPr/>
          <a:lstStyle/>
          <a:p>
            <a:r>
              <a:rPr lang="en-US" sz="2800" dirty="0"/>
              <a:t>Protocol version – 802.11 version</a:t>
            </a:r>
          </a:p>
          <a:p>
            <a:r>
              <a:rPr lang="en-US" sz="2800" dirty="0"/>
              <a:t>Type – control, management, or data</a:t>
            </a:r>
          </a:p>
          <a:p>
            <a:r>
              <a:rPr lang="en-US" sz="2800" dirty="0"/>
              <a:t>Subtype – identifies function of frame</a:t>
            </a:r>
          </a:p>
          <a:p>
            <a:r>
              <a:rPr lang="en-US" sz="2800" dirty="0"/>
              <a:t>To DS – 1 if destined for DS</a:t>
            </a:r>
          </a:p>
          <a:p>
            <a:r>
              <a:rPr lang="en-US" sz="2800" dirty="0"/>
              <a:t>From DS – 1 if leaving DS</a:t>
            </a:r>
          </a:p>
          <a:p>
            <a:r>
              <a:rPr lang="en-US" sz="2800" dirty="0"/>
              <a:t>More fragments – 1 if fragments follow</a:t>
            </a:r>
          </a:p>
          <a:p>
            <a:r>
              <a:rPr lang="en-US" sz="2800" dirty="0"/>
              <a:t>Retry – 1 if retransmission of previous frame</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97</a:t>
            </a:fld>
            <a:endParaRPr lang="en-US" dirty="0"/>
          </a:p>
        </p:txBody>
      </p:sp>
    </p:spTree>
    <p:extLst>
      <p:ext uri="{BB962C8B-B14F-4D97-AF65-F5344CB8AC3E}">
        <p14:creationId xmlns:p14="http://schemas.microsoft.com/office/powerpoint/2010/main" val="12490732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Rectangle 2"/>
          <p:cNvSpPr>
            <a:spLocks noGrp="1" noChangeArrowheads="1"/>
          </p:cNvSpPr>
          <p:nvPr>
            <p:ph type="title"/>
          </p:nvPr>
        </p:nvSpPr>
        <p:spPr/>
        <p:txBody>
          <a:bodyPr/>
          <a:lstStyle/>
          <a:p>
            <a:r>
              <a:rPr lang="en-US" dirty="0"/>
              <a:t>Frame Control Fields</a:t>
            </a:r>
          </a:p>
        </p:txBody>
      </p:sp>
      <p:sp>
        <p:nvSpPr>
          <p:cNvPr id="324611" name="Rectangle 3"/>
          <p:cNvSpPr>
            <a:spLocks noGrp="1" noChangeArrowheads="1"/>
          </p:cNvSpPr>
          <p:nvPr>
            <p:ph type="body" idx="1"/>
          </p:nvPr>
        </p:nvSpPr>
        <p:spPr>
          <a:xfrm>
            <a:off x="457200" y="1600200"/>
            <a:ext cx="8366016" cy="4525963"/>
          </a:xfrm>
        </p:spPr>
        <p:txBody>
          <a:bodyPr/>
          <a:lstStyle/>
          <a:p>
            <a:r>
              <a:rPr lang="en-US" sz="2800" dirty="0"/>
              <a:t>Power management – 1 if transmitting station is in sleep mode</a:t>
            </a:r>
          </a:p>
          <a:p>
            <a:r>
              <a:rPr lang="en-US" sz="2800" dirty="0"/>
              <a:t>More data – Indicates that station has more data to send</a:t>
            </a:r>
          </a:p>
          <a:p>
            <a:r>
              <a:rPr lang="en-US" sz="2800" dirty="0"/>
              <a:t>WEP – 1 if Wired Equivalent Privacy (WEP) or Wi-Fi Protected Access (WPA) is implemented</a:t>
            </a:r>
          </a:p>
          <a:p>
            <a:r>
              <a:rPr lang="en-US" sz="2800" dirty="0"/>
              <a:t>Order – 1 if any data frame is sent using the Strictly Ordered service</a:t>
            </a:r>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98</a:t>
            </a:fld>
            <a:endParaRPr lang="en-US" dirty="0"/>
          </a:p>
        </p:txBody>
      </p:sp>
    </p:spTree>
    <p:extLst>
      <p:ext uri="{BB962C8B-B14F-4D97-AF65-F5344CB8AC3E}">
        <p14:creationId xmlns:p14="http://schemas.microsoft.com/office/powerpoint/2010/main" val="250847572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Rectangle 2"/>
          <p:cNvSpPr>
            <a:spLocks noGrp="1" noChangeArrowheads="1"/>
          </p:cNvSpPr>
          <p:nvPr>
            <p:ph type="title"/>
          </p:nvPr>
        </p:nvSpPr>
        <p:spPr/>
        <p:txBody>
          <a:bodyPr/>
          <a:lstStyle/>
          <a:p>
            <a:r>
              <a:rPr lang="en-US" dirty="0"/>
              <a:t>Control Frame Subtypes</a:t>
            </a:r>
          </a:p>
        </p:txBody>
      </p:sp>
      <p:sp>
        <p:nvSpPr>
          <p:cNvPr id="276483" name="Rectangle 3"/>
          <p:cNvSpPr>
            <a:spLocks noGrp="1" noChangeArrowheads="1"/>
          </p:cNvSpPr>
          <p:nvPr>
            <p:ph type="body" idx="1"/>
          </p:nvPr>
        </p:nvSpPr>
        <p:spPr/>
        <p:txBody>
          <a:bodyPr/>
          <a:lstStyle/>
          <a:p>
            <a:r>
              <a:rPr lang="en-US" dirty="0"/>
              <a:t>Power save – poll (PS-Poll)</a:t>
            </a:r>
          </a:p>
          <a:p>
            <a:r>
              <a:rPr lang="en-US" dirty="0"/>
              <a:t>Request to send (RTS)</a:t>
            </a:r>
          </a:p>
          <a:p>
            <a:r>
              <a:rPr lang="en-US" dirty="0"/>
              <a:t>Clear to send (CTS)</a:t>
            </a:r>
          </a:p>
          <a:p>
            <a:r>
              <a:rPr lang="en-US" dirty="0"/>
              <a:t>Acknowledgment</a:t>
            </a:r>
          </a:p>
          <a:p>
            <a:r>
              <a:rPr lang="en-US" dirty="0"/>
              <a:t>Contention-free (CF)-end</a:t>
            </a:r>
          </a:p>
          <a:p>
            <a:r>
              <a:rPr lang="en-US" dirty="0"/>
              <a:t>CF-end + CF-</a:t>
            </a:r>
            <a:r>
              <a:rPr lang="en-US" dirty="0" err="1"/>
              <a:t>ack</a:t>
            </a:r>
            <a:endParaRPr lang="en-US" dirty="0"/>
          </a:p>
        </p:txBody>
      </p:sp>
      <p:sp>
        <p:nvSpPr>
          <p:cNvPr id="4" name="Slide Number Placeholder 5"/>
          <p:cNvSpPr>
            <a:spLocks noGrp="1"/>
          </p:cNvSpPr>
          <p:nvPr/>
        </p:nvSpPr>
        <p:spPr>
          <a:xfrm>
            <a:off x="3801112" y="6344556"/>
            <a:ext cx="5126382"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Times New Roman"/>
                <a:ea typeface="+mn-ea"/>
                <a:cs typeface="Times New Roman"/>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Wireless LAN Technology and the IEEE 802.11 Wireless LAN Standard 11-</a:t>
            </a:r>
            <a:fld id="{46E48147-4DBD-E646-92C0-0C9D8AFD71A7}" type="slidenum">
              <a:rPr lang="en-US"/>
              <a:pPr/>
              <a:t>99</a:t>
            </a:fld>
            <a:endParaRPr lang="en-US" dirty="0"/>
          </a:p>
        </p:txBody>
      </p:sp>
    </p:spTree>
    <p:extLst>
      <p:ext uri="{BB962C8B-B14F-4D97-AF65-F5344CB8AC3E}">
        <p14:creationId xmlns:p14="http://schemas.microsoft.com/office/powerpoint/2010/main" val="330042679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WirelessBoo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Belge" ma:contentTypeID="0x010100DDB623468BBC364AA17FF999381A5505" ma:contentTypeVersion="6" ma:contentTypeDescription="Yeni belge oluşturun." ma:contentTypeScope="" ma:versionID="beb7237e7d05bd73dca13233035fc5cf">
  <xsd:schema xmlns:xsd="http://www.w3.org/2001/XMLSchema" xmlns:xs="http://www.w3.org/2001/XMLSchema" xmlns:p="http://schemas.microsoft.com/office/2006/metadata/properties" xmlns:ns3="e6e2864a-dc72-4d61-80ac-6641c19fbabe" targetNamespace="http://schemas.microsoft.com/office/2006/metadata/properties" ma:root="true" ma:fieldsID="3126d67c9eb9ee55394359d21c5d89f1" ns3:_="">
    <xsd:import namespace="e6e2864a-dc72-4d61-80ac-6641c19fbabe"/>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e2864a-dc72-4d61-80ac-6641c19fba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çerik Türü"/>
        <xsd:element ref="dc:title" minOccurs="0" maxOccurs="1" ma:index="4" ma:displayName="Başlı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5DD2632-D3DD-4B63-B8F4-8999E3C1F611}">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59B80A51-7EEA-4051-AAE4-5A5E1DDA5212}">
  <ds:schemaRefs>
    <ds:schemaRef ds:uri="http://schemas.microsoft.com/sharepoint/v3/contenttype/forms"/>
  </ds:schemaRefs>
</ds:datastoreItem>
</file>

<file path=customXml/itemProps3.xml><?xml version="1.0" encoding="utf-8"?>
<ds:datastoreItem xmlns:ds="http://schemas.openxmlformats.org/officeDocument/2006/customXml" ds:itemID="{6E0A3468-E770-4A12-BE43-DA421C1610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6e2864a-dc72-4d61-80ac-6641c19fbab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WirelessBook.thmx</Template>
  <TotalTime>6041</TotalTime>
  <Words>10755</Words>
  <Application>Microsoft Office PowerPoint</Application>
  <PresentationFormat>On-screen Show (4:3)</PresentationFormat>
  <Paragraphs>1207</Paragraphs>
  <Slides>103</Slides>
  <Notes>87</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103</vt:i4>
      </vt:variant>
    </vt:vector>
  </HeadingPairs>
  <TitlesOfParts>
    <vt:vector size="112" baseType="lpstr">
      <vt:lpstr>Arial</vt:lpstr>
      <vt:lpstr>ArialMT</vt:lpstr>
      <vt:lpstr>Calibri</vt:lpstr>
      <vt:lpstr>Times New Roman</vt:lpstr>
      <vt:lpstr>TimesTenLTStd-Bold</vt:lpstr>
      <vt:lpstr>TimesTenLTStd-Roman</vt:lpstr>
      <vt:lpstr>WirelessBook</vt:lpstr>
      <vt:lpstr>Office Theme</vt:lpstr>
      <vt:lpstr>Document</vt:lpstr>
      <vt:lpstr>CPE413 Kablosuz Ağlar</vt:lpstr>
      <vt:lpstr> Wireless LAN Technology and the IEEE 802.11 Wireless LAN Standard</vt:lpstr>
      <vt:lpstr>Outline </vt:lpstr>
      <vt:lpstr>KABLOSUZ AĞLAR</vt:lpstr>
      <vt:lpstr>KABLOSUZ AĞLAR</vt:lpstr>
      <vt:lpstr>KABLOSUZ AĞLAR</vt:lpstr>
      <vt:lpstr>KABLOSUZ AĞLAR</vt:lpstr>
      <vt:lpstr>KABLOSUZ AĞLAR</vt:lpstr>
      <vt:lpstr>KABLOSUZ AĞLAR</vt:lpstr>
      <vt:lpstr>KABLOSUZ AĞLAR</vt:lpstr>
      <vt:lpstr>KABLOSUZ AĞLAR</vt:lpstr>
      <vt:lpstr>Introduction</vt:lpstr>
      <vt:lpstr>11.1 Example Single-Cell Wireless LAN Configuration </vt:lpstr>
      <vt:lpstr>Introduction</vt:lpstr>
      <vt:lpstr>11.2  Example Multiple-Cell Wireless LAN Configuration </vt:lpstr>
      <vt:lpstr>Wireless Network Structures</vt:lpstr>
      <vt:lpstr>Ad Hoc Networking</vt:lpstr>
      <vt:lpstr>Ad Hoc Networking</vt:lpstr>
      <vt:lpstr>11.3 Ad Hoc Wireless LAN Configuration </vt:lpstr>
      <vt:lpstr>Infrastructure Mode</vt:lpstr>
      <vt:lpstr>Infrastructure Mode</vt:lpstr>
      <vt:lpstr>Infrastructure Mode</vt:lpstr>
      <vt:lpstr>Comparison of Ad-Hoc and Infrastructure Modes</vt:lpstr>
      <vt:lpstr>Comparison of Ad-Hoc and Infrastructure Modes</vt:lpstr>
      <vt:lpstr>Features to Consider in Wireless Access Devices</vt:lpstr>
      <vt:lpstr>Features to Consider in Wireless Access Devices</vt:lpstr>
      <vt:lpstr>Ad Hoc Networking</vt:lpstr>
      <vt:lpstr>Wireless LAN motivations</vt:lpstr>
      <vt:lpstr>Wireless LAN Requirements ÖNEMLİ</vt:lpstr>
      <vt:lpstr>11.4 Kiviat Graphs for Data Networks </vt:lpstr>
      <vt:lpstr>IEEE 802.11 vs. Wi-Fi (ÖNEMLİ)</vt:lpstr>
      <vt:lpstr>IEEE Standards Numbering System</vt:lpstr>
      <vt:lpstr>IEEE Standards Numbering System (cont)</vt:lpstr>
      <vt:lpstr>IEEE 802.11 Standards</vt:lpstr>
      <vt:lpstr>IEEE 802.11 Standards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IEEE 802.11 Features</vt:lpstr>
      <vt:lpstr>IEEE 802.11 Features</vt:lpstr>
      <vt:lpstr>IEEE 802.11 Terimleri</vt:lpstr>
      <vt:lpstr>IEEE 802.11 Terimleri</vt:lpstr>
      <vt:lpstr>IEEE 802.11 Terimleri</vt:lpstr>
      <vt:lpstr>WIRELESS LAN Architecture</vt:lpstr>
      <vt:lpstr>PowerPoint Presentation</vt:lpstr>
      <vt:lpstr>11.8  IEEE 802.11 Architecture </vt:lpstr>
      <vt:lpstr>Introduction</vt:lpstr>
      <vt:lpstr>IEEE 802.11 Services</vt:lpstr>
      <vt:lpstr>Introduction</vt:lpstr>
      <vt:lpstr>Distribution of Messages Within a DS</vt:lpstr>
      <vt:lpstr>Transition Types Based On Mobility</vt:lpstr>
      <vt:lpstr>Association-Related Services</vt:lpstr>
      <vt:lpstr>IEEE 802.11 Services</vt:lpstr>
      <vt:lpstr>IEEE 802.11 Standard  </vt:lpstr>
      <vt:lpstr>IEEE 802.11 Standard  </vt:lpstr>
      <vt:lpstr>PowerPoint Presentation</vt:lpstr>
      <vt:lpstr>IEEE 802.11 Protocol architecture</vt:lpstr>
      <vt:lpstr>IEEE 802.11 Protocol architecture</vt:lpstr>
      <vt:lpstr>IEEE 802.11 Protocol architecture</vt:lpstr>
      <vt:lpstr>IEEE 802.11 Protocol architecture</vt:lpstr>
      <vt:lpstr>IEEE 802.11 Protocol architecture</vt:lpstr>
      <vt:lpstr>8.1 IEEE 802 Protocol Layers Compared to OSI Model </vt:lpstr>
      <vt:lpstr>IEEE 802.11 Protocol Architecture</vt:lpstr>
      <vt:lpstr>IEEE 802.11 Protocol Architecture</vt:lpstr>
      <vt:lpstr>11.6  IEEE 802 Protocols in Context </vt:lpstr>
      <vt:lpstr>Separation of LLC and MAC</vt:lpstr>
      <vt:lpstr>LLC Services</vt:lpstr>
      <vt:lpstr>IEEE 802.11 Medium Access Control</vt:lpstr>
      <vt:lpstr>Reliable Data Delivery</vt:lpstr>
      <vt:lpstr>Reliable Data Delivery</vt:lpstr>
      <vt:lpstr>Reliable Data Delivery</vt:lpstr>
      <vt:lpstr>MEDIUM Access control</vt:lpstr>
      <vt:lpstr>11.9 IEEE 802.11 Protocol Architecture </vt:lpstr>
      <vt:lpstr>Distributed coordination function</vt:lpstr>
      <vt:lpstr>Distributed coordination function</vt:lpstr>
      <vt:lpstr>11.10 IEEE 802.11 Medium Access Control Logic </vt:lpstr>
      <vt:lpstr>IEEE 802.11 Priorities</vt:lpstr>
      <vt:lpstr>Time Critical Services</vt:lpstr>
      <vt:lpstr>IEEE 802.11 DCF BackofF</vt:lpstr>
      <vt:lpstr>IEEE 802.11 DCF Backoff (cont)</vt:lpstr>
      <vt:lpstr>Typical Parameter Values</vt:lpstr>
      <vt:lpstr>Virtual Carrier Sense</vt:lpstr>
      <vt:lpstr>DCF Example</vt:lpstr>
      <vt:lpstr>DCF Example (Cont)</vt:lpstr>
      <vt:lpstr>Point coordination function</vt:lpstr>
      <vt:lpstr>Point coordination function</vt:lpstr>
      <vt:lpstr>Point coordination function</vt:lpstr>
      <vt:lpstr>11.12 IEEE 802.11 MAC Frame Format </vt:lpstr>
      <vt:lpstr>802.11 Frame Address Fields</vt:lpstr>
      <vt:lpstr>MAC Frame Fields</vt:lpstr>
      <vt:lpstr>Frame Control Fields</vt:lpstr>
      <vt:lpstr>Frame Control Fields</vt:lpstr>
      <vt:lpstr>Control Frame Subtypes</vt:lpstr>
      <vt:lpstr>Data Frame Subtypes</vt:lpstr>
      <vt:lpstr>Management Frame Subtypes</vt:lpstr>
      <vt:lpstr>Management Frame Subtypes</vt:lpstr>
      <vt:lpstr>Summary </vt:lpstr>
    </vt:vector>
  </TitlesOfParts>
  <Company>UMKC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Coding and Error Control</dc:title>
  <dc:creator>Pedro Tonhozi de Oliveira</dc:creator>
  <cp:lastModifiedBy>NISREEN BOUTA</cp:lastModifiedBy>
  <cp:revision>225</cp:revision>
  <cp:lastPrinted>2015-03-23T19:10:23Z</cp:lastPrinted>
  <dcterms:created xsi:type="dcterms:W3CDTF">2015-02-16T20:13:52Z</dcterms:created>
  <dcterms:modified xsi:type="dcterms:W3CDTF">2023-11-19T18:48:08Z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0x010100DDB623468BBC364AA17FF999381A5505</vt:lpwstr>
  </property>
</Properties>
</file>

<file path=docProps/thumbnail.jpeg>
</file>